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5" r:id="rId4"/>
    <p:sldId id="266" r:id="rId5"/>
    <p:sldId id="267" r:id="rId6"/>
    <p:sldId id="268" r:id="rId7"/>
    <p:sldId id="269" r:id="rId8"/>
    <p:sldId id="270" r:id="rId9"/>
    <p:sldId id="271" r:id="rId10"/>
    <p:sldId id="272" r:id="rId11"/>
    <p:sldId id="273"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6199" autoAdjust="0"/>
  </p:normalViewPr>
  <p:slideViewPr>
    <p:cSldViewPr snapToGrid="0">
      <p:cViewPr varScale="1">
        <p:scale>
          <a:sx n="95" d="100"/>
          <a:sy n="95" d="100"/>
        </p:scale>
        <p:origin x="226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4C9C29-031F-45BD-A037-B292EB80D1A4}"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E817BA93-10AC-4662-89CC-D5F6985F2F1A}">
      <dgm:prSet/>
      <dgm:spPr/>
      <dgm:t>
        <a:bodyPr/>
        <a:lstStyle/>
        <a:p>
          <a:pPr>
            <a:lnSpc>
              <a:spcPct val="100000"/>
            </a:lnSpc>
          </a:pPr>
          <a:r>
            <a:rPr lang="en-AU" dirty="0"/>
            <a:t>Every Level is procedurally generated.</a:t>
          </a:r>
          <a:endParaRPr lang="en-US" dirty="0"/>
        </a:p>
      </dgm:t>
    </dgm:pt>
    <dgm:pt modelId="{97B406BC-04D5-4686-AC1B-D1FA2B68C638}" type="parTrans" cxnId="{02905A3A-FDBC-43B9-A008-06084BDB1D51}">
      <dgm:prSet/>
      <dgm:spPr/>
      <dgm:t>
        <a:bodyPr/>
        <a:lstStyle/>
        <a:p>
          <a:endParaRPr lang="en-US"/>
        </a:p>
      </dgm:t>
    </dgm:pt>
    <dgm:pt modelId="{059CFA9B-AB7D-4468-BE6F-09D0A24EC4DD}" type="sibTrans" cxnId="{02905A3A-FDBC-43B9-A008-06084BDB1D51}">
      <dgm:prSet/>
      <dgm:spPr/>
      <dgm:t>
        <a:bodyPr/>
        <a:lstStyle/>
        <a:p>
          <a:endParaRPr lang="en-US"/>
        </a:p>
      </dgm:t>
    </dgm:pt>
    <dgm:pt modelId="{16A88A8C-E4AF-4029-B0F6-63DED2086F2B}">
      <dgm:prSet/>
      <dgm:spPr/>
      <dgm:t>
        <a:bodyPr/>
        <a:lstStyle/>
        <a:p>
          <a:pPr>
            <a:lnSpc>
              <a:spcPct val="100000"/>
            </a:lnSpc>
          </a:pPr>
          <a:r>
            <a:rPr lang="en-AU"/>
            <a:t>Different every time the game is played.</a:t>
          </a:r>
          <a:endParaRPr lang="en-US"/>
        </a:p>
      </dgm:t>
    </dgm:pt>
    <dgm:pt modelId="{1421D029-4032-4F8E-8F45-EDDC4844D68E}" type="parTrans" cxnId="{083E08A5-799F-4DAD-ACE3-D9996D0443D6}">
      <dgm:prSet/>
      <dgm:spPr/>
      <dgm:t>
        <a:bodyPr/>
        <a:lstStyle/>
        <a:p>
          <a:endParaRPr lang="en-US"/>
        </a:p>
      </dgm:t>
    </dgm:pt>
    <dgm:pt modelId="{A076196E-20CE-4891-B91D-EB73A74EC9C4}" type="sibTrans" cxnId="{083E08A5-799F-4DAD-ACE3-D9996D0443D6}">
      <dgm:prSet/>
      <dgm:spPr/>
      <dgm:t>
        <a:bodyPr/>
        <a:lstStyle/>
        <a:p>
          <a:endParaRPr lang="en-US"/>
        </a:p>
      </dgm:t>
    </dgm:pt>
    <dgm:pt modelId="{538DB1BD-836F-4D7A-BF8B-6E4BF8226DA3}">
      <dgm:prSet/>
      <dgm:spPr/>
      <dgm:t>
        <a:bodyPr/>
        <a:lstStyle/>
        <a:p>
          <a:pPr>
            <a:lnSpc>
              <a:spcPct val="100000"/>
            </a:lnSpc>
          </a:pPr>
          <a:r>
            <a:rPr lang="en-AU" dirty="0"/>
            <a:t>Started a new genre: Rogue-Like</a:t>
          </a:r>
          <a:endParaRPr lang="en-US" dirty="0"/>
        </a:p>
      </dgm:t>
    </dgm:pt>
    <dgm:pt modelId="{BC6D3B45-D04B-459D-9916-1A82AE95E464}" type="parTrans" cxnId="{DCC02457-22C0-4420-9948-CB3D4390279B}">
      <dgm:prSet/>
      <dgm:spPr/>
      <dgm:t>
        <a:bodyPr/>
        <a:lstStyle/>
        <a:p>
          <a:endParaRPr lang="en-US"/>
        </a:p>
      </dgm:t>
    </dgm:pt>
    <dgm:pt modelId="{431DBF51-7137-4A74-8A25-12884A7AC148}" type="sibTrans" cxnId="{DCC02457-22C0-4420-9948-CB3D4390279B}">
      <dgm:prSet/>
      <dgm:spPr/>
      <dgm:t>
        <a:bodyPr/>
        <a:lstStyle/>
        <a:p>
          <a:endParaRPr lang="en-US"/>
        </a:p>
      </dgm:t>
    </dgm:pt>
    <dgm:pt modelId="{9B5E3A2A-BEA0-49A7-A926-30B9693BB797}" type="pres">
      <dgm:prSet presAssocID="{B74C9C29-031F-45BD-A037-B292EB80D1A4}" presName="root" presStyleCnt="0">
        <dgm:presLayoutVars>
          <dgm:dir/>
          <dgm:resizeHandles val="exact"/>
        </dgm:presLayoutVars>
      </dgm:prSet>
      <dgm:spPr/>
    </dgm:pt>
    <dgm:pt modelId="{EDD2C107-81F7-4625-807D-A8654203A62D}" type="pres">
      <dgm:prSet presAssocID="{E817BA93-10AC-4662-89CC-D5F6985F2F1A}" presName="compNode" presStyleCnt="0"/>
      <dgm:spPr/>
    </dgm:pt>
    <dgm:pt modelId="{778A49EF-FF3D-4AE9-925D-359A67E030C4}" type="pres">
      <dgm:prSet presAssocID="{E817BA93-10AC-4662-89CC-D5F6985F2F1A}" presName="bgRect" presStyleLbl="bgShp" presStyleIdx="0" presStyleCnt="3"/>
      <dgm:spPr/>
    </dgm:pt>
    <dgm:pt modelId="{11E5191E-F484-416A-8A04-007CFE4B1FBF}" type="pres">
      <dgm:prSet presAssocID="{E817BA93-10AC-4662-89CC-D5F6985F2F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526030C6-38AE-485A-8E32-C5A697966B91}" type="pres">
      <dgm:prSet presAssocID="{E817BA93-10AC-4662-89CC-D5F6985F2F1A}" presName="spaceRect" presStyleCnt="0"/>
      <dgm:spPr/>
    </dgm:pt>
    <dgm:pt modelId="{F0259360-B549-4B6A-B302-0B1CB6CB1A5E}" type="pres">
      <dgm:prSet presAssocID="{E817BA93-10AC-4662-89CC-D5F6985F2F1A}" presName="parTx" presStyleLbl="revTx" presStyleIdx="0" presStyleCnt="3">
        <dgm:presLayoutVars>
          <dgm:chMax val="0"/>
          <dgm:chPref val="0"/>
        </dgm:presLayoutVars>
      </dgm:prSet>
      <dgm:spPr/>
    </dgm:pt>
    <dgm:pt modelId="{9783A736-64D5-4978-8280-BB0761715D7F}" type="pres">
      <dgm:prSet presAssocID="{059CFA9B-AB7D-4468-BE6F-09D0A24EC4DD}" presName="sibTrans" presStyleCnt="0"/>
      <dgm:spPr/>
    </dgm:pt>
    <dgm:pt modelId="{A66B3CB2-C403-46A0-8863-3E6C7418E113}" type="pres">
      <dgm:prSet presAssocID="{16A88A8C-E4AF-4029-B0F6-63DED2086F2B}" presName="compNode" presStyleCnt="0"/>
      <dgm:spPr/>
    </dgm:pt>
    <dgm:pt modelId="{D3DE3471-8E72-450F-A5EA-74917191D234}" type="pres">
      <dgm:prSet presAssocID="{16A88A8C-E4AF-4029-B0F6-63DED2086F2B}" presName="bgRect" presStyleLbl="bgShp" presStyleIdx="1" presStyleCnt="3"/>
      <dgm:spPr/>
    </dgm:pt>
    <dgm:pt modelId="{5AA4CFEB-97A4-43F1-9DE9-847758CB74EF}" type="pres">
      <dgm:prSet presAssocID="{16A88A8C-E4AF-4029-B0F6-63DED2086F2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aze with solid fill"/>
        </a:ext>
      </dgm:extLst>
    </dgm:pt>
    <dgm:pt modelId="{A250F462-2460-4B61-92A4-E1F3CD9B516C}" type="pres">
      <dgm:prSet presAssocID="{16A88A8C-E4AF-4029-B0F6-63DED2086F2B}" presName="spaceRect" presStyleCnt="0"/>
      <dgm:spPr/>
    </dgm:pt>
    <dgm:pt modelId="{52C2F99E-591A-4C45-A6C9-C19EA5BB4F7D}" type="pres">
      <dgm:prSet presAssocID="{16A88A8C-E4AF-4029-B0F6-63DED2086F2B}" presName="parTx" presStyleLbl="revTx" presStyleIdx="1" presStyleCnt="3">
        <dgm:presLayoutVars>
          <dgm:chMax val="0"/>
          <dgm:chPref val="0"/>
        </dgm:presLayoutVars>
      </dgm:prSet>
      <dgm:spPr/>
    </dgm:pt>
    <dgm:pt modelId="{3FC80C39-D6E0-4E83-A1ED-FCD5CEF17E00}" type="pres">
      <dgm:prSet presAssocID="{A076196E-20CE-4891-B91D-EB73A74EC9C4}" presName="sibTrans" presStyleCnt="0"/>
      <dgm:spPr/>
    </dgm:pt>
    <dgm:pt modelId="{C311C81B-1CD1-465B-86B9-05B4B022B7F4}" type="pres">
      <dgm:prSet presAssocID="{538DB1BD-836F-4D7A-BF8B-6E4BF8226DA3}" presName="compNode" presStyleCnt="0"/>
      <dgm:spPr/>
    </dgm:pt>
    <dgm:pt modelId="{C388BE4C-8D1C-492F-A3B4-32D328107823}" type="pres">
      <dgm:prSet presAssocID="{538DB1BD-836F-4D7A-BF8B-6E4BF8226DA3}" presName="bgRect" presStyleLbl="bgShp" presStyleIdx="2" presStyleCnt="3"/>
      <dgm:spPr/>
    </dgm:pt>
    <dgm:pt modelId="{2C64D615-1583-4C47-B418-BBEF80E6EB2A}" type="pres">
      <dgm:prSet presAssocID="{538DB1BD-836F-4D7A-BF8B-6E4BF8226D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ame controller with solid fill"/>
        </a:ext>
      </dgm:extLst>
    </dgm:pt>
    <dgm:pt modelId="{B07635A5-379A-45C2-A9E7-5E3334FB52E8}" type="pres">
      <dgm:prSet presAssocID="{538DB1BD-836F-4D7A-BF8B-6E4BF8226DA3}" presName="spaceRect" presStyleCnt="0"/>
      <dgm:spPr/>
    </dgm:pt>
    <dgm:pt modelId="{A62471AB-DABE-4731-9B19-00C9C4F2403D}" type="pres">
      <dgm:prSet presAssocID="{538DB1BD-836F-4D7A-BF8B-6E4BF8226DA3}" presName="parTx" presStyleLbl="revTx" presStyleIdx="2" presStyleCnt="3">
        <dgm:presLayoutVars>
          <dgm:chMax val="0"/>
          <dgm:chPref val="0"/>
        </dgm:presLayoutVars>
      </dgm:prSet>
      <dgm:spPr/>
    </dgm:pt>
  </dgm:ptLst>
  <dgm:cxnLst>
    <dgm:cxn modelId="{23C35B3A-A736-4E26-9780-C5B32ED07770}" type="presOf" srcId="{B74C9C29-031F-45BD-A037-B292EB80D1A4}" destId="{9B5E3A2A-BEA0-49A7-A926-30B9693BB797}" srcOrd="0" destOrd="0" presId="urn:microsoft.com/office/officeart/2018/2/layout/IconVerticalSolidList"/>
    <dgm:cxn modelId="{02905A3A-FDBC-43B9-A008-06084BDB1D51}" srcId="{B74C9C29-031F-45BD-A037-B292EB80D1A4}" destId="{E817BA93-10AC-4662-89CC-D5F6985F2F1A}" srcOrd="0" destOrd="0" parTransId="{97B406BC-04D5-4686-AC1B-D1FA2B68C638}" sibTransId="{059CFA9B-AB7D-4468-BE6F-09D0A24EC4DD}"/>
    <dgm:cxn modelId="{DCC02457-22C0-4420-9948-CB3D4390279B}" srcId="{B74C9C29-031F-45BD-A037-B292EB80D1A4}" destId="{538DB1BD-836F-4D7A-BF8B-6E4BF8226DA3}" srcOrd="2" destOrd="0" parTransId="{BC6D3B45-D04B-459D-9916-1A82AE95E464}" sibTransId="{431DBF51-7137-4A74-8A25-12884A7AC148}"/>
    <dgm:cxn modelId="{E99FAF7C-340A-4215-B572-DEECF042AE1B}" type="presOf" srcId="{E817BA93-10AC-4662-89CC-D5F6985F2F1A}" destId="{F0259360-B549-4B6A-B302-0B1CB6CB1A5E}" srcOrd="0" destOrd="0" presId="urn:microsoft.com/office/officeart/2018/2/layout/IconVerticalSolidList"/>
    <dgm:cxn modelId="{083E08A5-799F-4DAD-ACE3-D9996D0443D6}" srcId="{B74C9C29-031F-45BD-A037-B292EB80D1A4}" destId="{16A88A8C-E4AF-4029-B0F6-63DED2086F2B}" srcOrd="1" destOrd="0" parTransId="{1421D029-4032-4F8E-8F45-EDDC4844D68E}" sibTransId="{A076196E-20CE-4891-B91D-EB73A74EC9C4}"/>
    <dgm:cxn modelId="{59EE16AC-C079-4987-A301-74C4C9870A86}" type="presOf" srcId="{16A88A8C-E4AF-4029-B0F6-63DED2086F2B}" destId="{52C2F99E-591A-4C45-A6C9-C19EA5BB4F7D}" srcOrd="0" destOrd="0" presId="urn:microsoft.com/office/officeart/2018/2/layout/IconVerticalSolidList"/>
    <dgm:cxn modelId="{AFC7E6B0-D849-4548-9AE8-08E2A1397DC7}" type="presOf" srcId="{538DB1BD-836F-4D7A-BF8B-6E4BF8226DA3}" destId="{A62471AB-DABE-4731-9B19-00C9C4F2403D}" srcOrd="0" destOrd="0" presId="urn:microsoft.com/office/officeart/2018/2/layout/IconVerticalSolidList"/>
    <dgm:cxn modelId="{B65E1BA6-C146-49B7-AB57-DB626CBDF01F}" type="presParOf" srcId="{9B5E3A2A-BEA0-49A7-A926-30B9693BB797}" destId="{EDD2C107-81F7-4625-807D-A8654203A62D}" srcOrd="0" destOrd="0" presId="urn:microsoft.com/office/officeart/2018/2/layout/IconVerticalSolidList"/>
    <dgm:cxn modelId="{D9996184-8A49-42D1-9214-CEEFE4912CCA}" type="presParOf" srcId="{EDD2C107-81F7-4625-807D-A8654203A62D}" destId="{778A49EF-FF3D-4AE9-925D-359A67E030C4}" srcOrd="0" destOrd="0" presId="urn:microsoft.com/office/officeart/2018/2/layout/IconVerticalSolidList"/>
    <dgm:cxn modelId="{7F75CD4C-A3C3-4EA1-8177-CEA1F1C2D52C}" type="presParOf" srcId="{EDD2C107-81F7-4625-807D-A8654203A62D}" destId="{11E5191E-F484-416A-8A04-007CFE4B1FBF}" srcOrd="1" destOrd="0" presId="urn:microsoft.com/office/officeart/2018/2/layout/IconVerticalSolidList"/>
    <dgm:cxn modelId="{57BD63A7-627D-4FC0-885E-14C632A23256}" type="presParOf" srcId="{EDD2C107-81F7-4625-807D-A8654203A62D}" destId="{526030C6-38AE-485A-8E32-C5A697966B91}" srcOrd="2" destOrd="0" presId="urn:microsoft.com/office/officeart/2018/2/layout/IconVerticalSolidList"/>
    <dgm:cxn modelId="{58DDEFE4-A180-486C-BF78-D9D742633E09}" type="presParOf" srcId="{EDD2C107-81F7-4625-807D-A8654203A62D}" destId="{F0259360-B549-4B6A-B302-0B1CB6CB1A5E}" srcOrd="3" destOrd="0" presId="urn:microsoft.com/office/officeart/2018/2/layout/IconVerticalSolidList"/>
    <dgm:cxn modelId="{68988161-3B47-4D2C-AC99-286EDFBD1BC5}" type="presParOf" srcId="{9B5E3A2A-BEA0-49A7-A926-30B9693BB797}" destId="{9783A736-64D5-4978-8280-BB0761715D7F}" srcOrd="1" destOrd="0" presId="urn:microsoft.com/office/officeart/2018/2/layout/IconVerticalSolidList"/>
    <dgm:cxn modelId="{B86C3CDD-5A6B-4625-885E-0EC28C6BA672}" type="presParOf" srcId="{9B5E3A2A-BEA0-49A7-A926-30B9693BB797}" destId="{A66B3CB2-C403-46A0-8863-3E6C7418E113}" srcOrd="2" destOrd="0" presId="urn:microsoft.com/office/officeart/2018/2/layout/IconVerticalSolidList"/>
    <dgm:cxn modelId="{C1B4717B-640D-4C70-871F-81C76F3D1A18}" type="presParOf" srcId="{A66B3CB2-C403-46A0-8863-3E6C7418E113}" destId="{D3DE3471-8E72-450F-A5EA-74917191D234}" srcOrd="0" destOrd="0" presId="urn:microsoft.com/office/officeart/2018/2/layout/IconVerticalSolidList"/>
    <dgm:cxn modelId="{1FBB57E2-E55C-49EA-9807-4876A285DC40}" type="presParOf" srcId="{A66B3CB2-C403-46A0-8863-3E6C7418E113}" destId="{5AA4CFEB-97A4-43F1-9DE9-847758CB74EF}" srcOrd="1" destOrd="0" presId="urn:microsoft.com/office/officeart/2018/2/layout/IconVerticalSolidList"/>
    <dgm:cxn modelId="{FFDAE897-C482-42E2-9EA5-70EF9B692C43}" type="presParOf" srcId="{A66B3CB2-C403-46A0-8863-3E6C7418E113}" destId="{A250F462-2460-4B61-92A4-E1F3CD9B516C}" srcOrd="2" destOrd="0" presId="urn:microsoft.com/office/officeart/2018/2/layout/IconVerticalSolidList"/>
    <dgm:cxn modelId="{4FEBEE8E-D8D6-431F-9357-23A6C3CBFBD3}" type="presParOf" srcId="{A66B3CB2-C403-46A0-8863-3E6C7418E113}" destId="{52C2F99E-591A-4C45-A6C9-C19EA5BB4F7D}" srcOrd="3" destOrd="0" presId="urn:microsoft.com/office/officeart/2018/2/layout/IconVerticalSolidList"/>
    <dgm:cxn modelId="{1ED5F3BF-7573-47BB-9445-0C7FA9325D9F}" type="presParOf" srcId="{9B5E3A2A-BEA0-49A7-A926-30B9693BB797}" destId="{3FC80C39-D6E0-4E83-A1ED-FCD5CEF17E00}" srcOrd="3" destOrd="0" presId="urn:microsoft.com/office/officeart/2018/2/layout/IconVerticalSolidList"/>
    <dgm:cxn modelId="{A22AD04D-7A5C-4199-95D8-3D7668C62E1A}" type="presParOf" srcId="{9B5E3A2A-BEA0-49A7-A926-30B9693BB797}" destId="{C311C81B-1CD1-465B-86B9-05B4B022B7F4}" srcOrd="4" destOrd="0" presId="urn:microsoft.com/office/officeart/2018/2/layout/IconVerticalSolidList"/>
    <dgm:cxn modelId="{C28D49C2-55DF-48B9-BB6B-CF2C8AF28BBC}" type="presParOf" srcId="{C311C81B-1CD1-465B-86B9-05B4B022B7F4}" destId="{C388BE4C-8D1C-492F-A3B4-32D328107823}" srcOrd="0" destOrd="0" presId="urn:microsoft.com/office/officeart/2018/2/layout/IconVerticalSolidList"/>
    <dgm:cxn modelId="{E4BF2761-6458-4CE3-92E9-F4F5CAFCA68E}" type="presParOf" srcId="{C311C81B-1CD1-465B-86B9-05B4B022B7F4}" destId="{2C64D615-1583-4C47-B418-BBEF80E6EB2A}" srcOrd="1" destOrd="0" presId="urn:microsoft.com/office/officeart/2018/2/layout/IconVerticalSolidList"/>
    <dgm:cxn modelId="{7150271B-3DC1-4FB9-B96A-CE6911A8D5FC}" type="presParOf" srcId="{C311C81B-1CD1-465B-86B9-05B4B022B7F4}" destId="{B07635A5-379A-45C2-A9E7-5E3334FB52E8}" srcOrd="2" destOrd="0" presId="urn:microsoft.com/office/officeart/2018/2/layout/IconVerticalSolidList"/>
    <dgm:cxn modelId="{BC7F472C-D7D1-43C6-8F08-D0D8E334AA7F}" type="presParOf" srcId="{C311C81B-1CD1-465B-86B9-05B4B022B7F4}" destId="{A62471AB-DABE-4731-9B19-00C9C4F2403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EF6DF9-BA94-4740-9A76-B87224DBDEE1}"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E061B464-C10D-421E-A266-2B816AF5A571}">
      <dgm:prSet/>
      <dgm:spPr/>
      <dgm:t>
        <a:bodyPr/>
        <a:lstStyle/>
        <a:p>
          <a:pPr>
            <a:lnSpc>
              <a:spcPct val="100000"/>
            </a:lnSpc>
          </a:pPr>
          <a:r>
            <a:rPr lang="en-AU"/>
            <a:t>Learn &amp; Understand Proc Gen</a:t>
          </a:r>
          <a:endParaRPr lang="en-US"/>
        </a:p>
      </dgm:t>
    </dgm:pt>
    <dgm:pt modelId="{A0D79C59-CB9F-4CD5-849A-B922C71CD42B}" type="parTrans" cxnId="{30146D9E-C04B-4597-9FE1-EED957722A5A}">
      <dgm:prSet/>
      <dgm:spPr/>
      <dgm:t>
        <a:bodyPr/>
        <a:lstStyle/>
        <a:p>
          <a:endParaRPr lang="en-US"/>
        </a:p>
      </dgm:t>
    </dgm:pt>
    <dgm:pt modelId="{25899C80-5B1B-4F21-B20C-0893AC498C01}" type="sibTrans" cxnId="{30146D9E-C04B-4597-9FE1-EED957722A5A}">
      <dgm:prSet/>
      <dgm:spPr/>
      <dgm:t>
        <a:bodyPr/>
        <a:lstStyle/>
        <a:p>
          <a:endParaRPr lang="en-US"/>
        </a:p>
      </dgm:t>
    </dgm:pt>
    <dgm:pt modelId="{799629E2-C595-4AF4-B569-4FF1CDB31BD2}">
      <dgm:prSet/>
      <dgm:spPr/>
      <dgm:t>
        <a:bodyPr/>
        <a:lstStyle/>
        <a:p>
          <a:pPr>
            <a:lnSpc>
              <a:spcPct val="100000"/>
            </a:lnSpc>
          </a:pPr>
          <a:r>
            <a:rPr lang="en-AU"/>
            <a:t>Learn multiple techniques</a:t>
          </a:r>
          <a:endParaRPr lang="en-US"/>
        </a:p>
      </dgm:t>
    </dgm:pt>
    <dgm:pt modelId="{5C229E6C-0921-47CA-B23D-3705FE141991}" type="parTrans" cxnId="{EC09B368-0CEE-4FE6-9DCB-9F0C32A0FEB2}">
      <dgm:prSet/>
      <dgm:spPr/>
      <dgm:t>
        <a:bodyPr/>
        <a:lstStyle/>
        <a:p>
          <a:endParaRPr lang="en-US"/>
        </a:p>
      </dgm:t>
    </dgm:pt>
    <dgm:pt modelId="{7A76BD8C-C933-4D53-8FCE-FCE76A4CEB24}" type="sibTrans" cxnId="{EC09B368-0CEE-4FE6-9DCB-9F0C32A0FEB2}">
      <dgm:prSet/>
      <dgm:spPr/>
      <dgm:t>
        <a:bodyPr/>
        <a:lstStyle/>
        <a:p>
          <a:endParaRPr lang="en-US"/>
        </a:p>
      </dgm:t>
    </dgm:pt>
    <dgm:pt modelId="{406E85F0-262B-4AD3-A10A-C4714593D256}">
      <dgm:prSet/>
      <dgm:spPr/>
      <dgm:t>
        <a:bodyPr/>
        <a:lstStyle/>
        <a:p>
          <a:pPr>
            <a:lnSpc>
              <a:spcPct val="100000"/>
            </a:lnSpc>
          </a:pPr>
          <a:r>
            <a:rPr lang="en-AU" dirty="0"/>
            <a:t>Learn to combine them</a:t>
          </a:r>
          <a:endParaRPr lang="en-US" dirty="0"/>
        </a:p>
      </dgm:t>
    </dgm:pt>
    <dgm:pt modelId="{93DE062C-DA72-4BB3-B44C-D77660062A70}" type="parTrans" cxnId="{83CA98D2-EDDF-42DF-A502-50F6B7040EB7}">
      <dgm:prSet/>
      <dgm:spPr/>
      <dgm:t>
        <a:bodyPr/>
        <a:lstStyle/>
        <a:p>
          <a:endParaRPr lang="en-US"/>
        </a:p>
      </dgm:t>
    </dgm:pt>
    <dgm:pt modelId="{BF007011-6889-4B84-AC7E-488B55CE0897}" type="sibTrans" cxnId="{83CA98D2-EDDF-42DF-A502-50F6B7040EB7}">
      <dgm:prSet/>
      <dgm:spPr/>
      <dgm:t>
        <a:bodyPr/>
        <a:lstStyle/>
        <a:p>
          <a:endParaRPr lang="en-US"/>
        </a:p>
      </dgm:t>
    </dgm:pt>
    <dgm:pt modelId="{3104EB2B-AA26-4A4C-9E47-4BFE5BFD7C00}" type="pres">
      <dgm:prSet presAssocID="{5DEF6DF9-BA94-4740-9A76-B87224DBDEE1}" presName="root" presStyleCnt="0">
        <dgm:presLayoutVars>
          <dgm:dir/>
          <dgm:resizeHandles val="exact"/>
        </dgm:presLayoutVars>
      </dgm:prSet>
      <dgm:spPr/>
    </dgm:pt>
    <dgm:pt modelId="{ADF27608-2576-4C28-98D3-8625B0878D9D}" type="pres">
      <dgm:prSet presAssocID="{E061B464-C10D-421E-A266-2B816AF5A571}" presName="compNode" presStyleCnt="0"/>
      <dgm:spPr/>
    </dgm:pt>
    <dgm:pt modelId="{DF4A28B5-65D7-4408-B1EC-B193E3F6C124}" type="pres">
      <dgm:prSet presAssocID="{E061B464-C10D-421E-A266-2B816AF5A571}" presName="bgRect" presStyleLbl="bgShp" presStyleIdx="0" presStyleCnt="3" custLinFactNeighborX="309" custLinFactNeighborY="17638"/>
      <dgm:spPr/>
    </dgm:pt>
    <dgm:pt modelId="{0C07E8E2-8147-46B7-8A87-4C710B76EC37}" type="pres">
      <dgm:prSet presAssocID="{E061B464-C10D-421E-A266-2B816AF5A571}" presName="iconRect" presStyleLbl="node1" presStyleIdx="0" presStyleCnt="3" custLinFactNeighborX="1766" custLinFactNeighborY="3206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E5DF0B31-1DD7-4D09-9FA9-DEBA80E94C0E}" type="pres">
      <dgm:prSet presAssocID="{E061B464-C10D-421E-A266-2B816AF5A571}" presName="spaceRect" presStyleCnt="0"/>
      <dgm:spPr/>
    </dgm:pt>
    <dgm:pt modelId="{75903CBD-B7EF-47ED-BA78-109EAEA30A9E}" type="pres">
      <dgm:prSet presAssocID="{E061B464-C10D-421E-A266-2B816AF5A571}" presName="parTx" presStyleLbl="revTx" presStyleIdx="0" presStyleCnt="3" custLinFactNeighborX="488" custLinFactNeighborY="17638">
        <dgm:presLayoutVars>
          <dgm:chMax val="0"/>
          <dgm:chPref val="0"/>
        </dgm:presLayoutVars>
      </dgm:prSet>
      <dgm:spPr/>
    </dgm:pt>
    <dgm:pt modelId="{42AF7609-21B1-478A-B30C-3DEDB4ECA255}" type="pres">
      <dgm:prSet presAssocID="{25899C80-5B1B-4F21-B20C-0893AC498C01}" presName="sibTrans" presStyleCnt="0"/>
      <dgm:spPr/>
    </dgm:pt>
    <dgm:pt modelId="{8869F713-7A7D-4BE4-AA7A-A51A874AFBF8}" type="pres">
      <dgm:prSet presAssocID="{799629E2-C595-4AF4-B569-4FF1CDB31BD2}" presName="compNode" presStyleCnt="0"/>
      <dgm:spPr/>
    </dgm:pt>
    <dgm:pt modelId="{C56BBA9F-A2E8-4AAF-A785-01F80C9456AF}" type="pres">
      <dgm:prSet presAssocID="{799629E2-C595-4AF4-B569-4FF1CDB31BD2}" presName="bgRect" presStyleLbl="bgShp" presStyleIdx="1" presStyleCnt="3"/>
      <dgm:spPr/>
    </dgm:pt>
    <dgm:pt modelId="{344B2CB5-3E24-4E7E-A743-2EAA43786A61}" type="pres">
      <dgm:prSet presAssocID="{799629E2-C595-4AF4-B569-4FF1CDB31B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cher"/>
        </a:ext>
      </dgm:extLst>
    </dgm:pt>
    <dgm:pt modelId="{C702EBB1-1B5E-47FB-8235-156C25527644}" type="pres">
      <dgm:prSet presAssocID="{799629E2-C595-4AF4-B569-4FF1CDB31BD2}" presName="spaceRect" presStyleCnt="0"/>
      <dgm:spPr/>
    </dgm:pt>
    <dgm:pt modelId="{F1F80D45-2970-4D6F-9A3F-C8AD05EA481B}" type="pres">
      <dgm:prSet presAssocID="{799629E2-C595-4AF4-B569-4FF1CDB31BD2}" presName="parTx" presStyleLbl="revTx" presStyleIdx="1" presStyleCnt="3">
        <dgm:presLayoutVars>
          <dgm:chMax val="0"/>
          <dgm:chPref val="0"/>
        </dgm:presLayoutVars>
      </dgm:prSet>
      <dgm:spPr/>
    </dgm:pt>
    <dgm:pt modelId="{13BF680A-1024-4790-8A7D-199A65C7FDEF}" type="pres">
      <dgm:prSet presAssocID="{7A76BD8C-C933-4D53-8FCE-FCE76A4CEB24}" presName="sibTrans" presStyleCnt="0"/>
      <dgm:spPr/>
    </dgm:pt>
    <dgm:pt modelId="{4B3D13A7-390D-4598-BB6F-CC5E5FA6CC34}" type="pres">
      <dgm:prSet presAssocID="{406E85F0-262B-4AD3-A10A-C4714593D256}" presName="compNode" presStyleCnt="0"/>
      <dgm:spPr/>
    </dgm:pt>
    <dgm:pt modelId="{827BE07B-A475-4BDB-A539-3C9FA5CBF2F4}" type="pres">
      <dgm:prSet presAssocID="{406E85F0-262B-4AD3-A10A-C4714593D256}" presName="bgRect" presStyleLbl="bgShp" presStyleIdx="2" presStyleCnt="3" custLinFactNeighborX="184" custLinFactNeighborY="-16805"/>
      <dgm:spPr/>
    </dgm:pt>
    <dgm:pt modelId="{24B72C97-5508-4194-BFDD-349948C7BB0D}" type="pres">
      <dgm:prSet presAssocID="{406E85F0-262B-4AD3-A10A-C4714593D256}" presName="iconRect" presStyleLbl="node1" presStyleIdx="2" presStyleCnt="3" custLinFactNeighborX="1052" custLinFactNeighborY="-3056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CC2EE7EA-A83D-4F0A-8748-DCE3CE4A286B}" type="pres">
      <dgm:prSet presAssocID="{406E85F0-262B-4AD3-A10A-C4714593D256}" presName="spaceRect" presStyleCnt="0"/>
      <dgm:spPr/>
    </dgm:pt>
    <dgm:pt modelId="{5CBBE384-4D8A-4889-9E38-57161B92384A}" type="pres">
      <dgm:prSet presAssocID="{406E85F0-262B-4AD3-A10A-C4714593D256}" presName="parTx" presStyleLbl="revTx" presStyleIdx="2" presStyleCnt="3" custLinFactNeighborX="0" custLinFactNeighborY="-16805">
        <dgm:presLayoutVars>
          <dgm:chMax val="0"/>
          <dgm:chPref val="0"/>
        </dgm:presLayoutVars>
      </dgm:prSet>
      <dgm:spPr/>
    </dgm:pt>
  </dgm:ptLst>
  <dgm:cxnLst>
    <dgm:cxn modelId="{F2A99200-CD60-4DD0-A16E-70CCFBC70873}" type="presOf" srcId="{5DEF6DF9-BA94-4740-9A76-B87224DBDEE1}" destId="{3104EB2B-AA26-4A4C-9E47-4BFE5BFD7C00}" srcOrd="0" destOrd="0" presId="urn:microsoft.com/office/officeart/2018/2/layout/IconVerticalSolidList"/>
    <dgm:cxn modelId="{3FE1B229-1EC8-474D-8A4C-90CB0B2A8EFF}" type="presOf" srcId="{E061B464-C10D-421E-A266-2B816AF5A571}" destId="{75903CBD-B7EF-47ED-BA78-109EAEA30A9E}" srcOrd="0" destOrd="0" presId="urn:microsoft.com/office/officeart/2018/2/layout/IconVerticalSolidList"/>
    <dgm:cxn modelId="{EC09B368-0CEE-4FE6-9DCB-9F0C32A0FEB2}" srcId="{5DEF6DF9-BA94-4740-9A76-B87224DBDEE1}" destId="{799629E2-C595-4AF4-B569-4FF1CDB31BD2}" srcOrd="1" destOrd="0" parTransId="{5C229E6C-0921-47CA-B23D-3705FE141991}" sibTransId="{7A76BD8C-C933-4D53-8FCE-FCE76A4CEB24}"/>
    <dgm:cxn modelId="{30146D9E-C04B-4597-9FE1-EED957722A5A}" srcId="{5DEF6DF9-BA94-4740-9A76-B87224DBDEE1}" destId="{E061B464-C10D-421E-A266-2B816AF5A571}" srcOrd="0" destOrd="0" parTransId="{A0D79C59-CB9F-4CD5-849A-B922C71CD42B}" sibTransId="{25899C80-5B1B-4F21-B20C-0893AC498C01}"/>
    <dgm:cxn modelId="{EDF53C9F-960B-460D-991C-A37C8187DC55}" type="presOf" srcId="{406E85F0-262B-4AD3-A10A-C4714593D256}" destId="{5CBBE384-4D8A-4889-9E38-57161B92384A}" srcOrd="0" destOrd="0" presId="urn:microsoft.com/office/officeart/2018/2/layout/IconVerticalSolidList"/>
    <dgm:cxn modelId="{9041C5A7-A5EF-4EE8-8287-1B778343FE38}" type="presOf" srcId="{799629E2-C595-4AF4-B569-4FF1CDB31BD2}" destId="{F1F80D45-2970-4D6F-9A3F-C8AD05EA481B}" srcOrd="0" destOrd="0" presId="urn:microsoft.com/office/officeart/2018/2/layout/IconVerticalSolidList"/>
    <dgm:cxn modelId="{83CA98D2-EDDF-42DF-A502-50F6B7040EB7}" srcId="{5DEF6DF9-BA94-4740-9A76-B87224DBDEE1}" destId="{406E85F0-262B-4AD3-A10A-C4714593D256}" srcOrd="2" destOrd="0" parTransId="{93DE062C-DA72-4BB3-B44C-D77660062A70}" sibTransId="{BF007011-6889-4B84-AC7E-488B55CE0897}"/>
    <dgm:cxn modelId="{4B4B7CB0-4A2E-4E1B-94E5-DCDBB46169D8}" type="presParOf" srcId="{3104EB2B-AA26-4A4C-9E47-4BFE5BFD7C00}" destId="{ADF27608-2576-4C28-98D3-8625B0878D9D}" srcOrd="0" destOrd="0" presId="urn:microsoft.com/office/officeart/2018/2/layout/IconVerticalSolidList"/>
    <dgm:cxn modelId="{666B4B2D-88E8-4BED-A366-467CBD489EB6}" type="presParOf" srcId="{ADF27608-2576-4C28-98D3-8625B0878D9D}" destId="{DF4A28B5-65D7-4408-B1EC-B193E3F6C124}" srcOrd="0" destOrd="0" presId="urn:microsoft.com/office/officeart/2018/2/layout/IconVerticalSolidList"/>
    <dgm:cxn modelId="{B4F6E508-2C64-4080-80A1-A99085E00D96}" type="presParOf" srcId="{ADF27608-2576-4C28-98D3-8625B0878D9D}" destId="{0C07E8E2-8147-46B7-8A87-4C710B76EC37}" srcOrd="1" destOrd="0" presId="urn:microsoft.com/office/officeart/2018/2/layout/IconVerticalSolidList"/>
    <dgm:cxn modelId="{554C480B-74E8-4D3A-BA57-4BC6897D7AA5}" type="presParOf" srcId="{ADF27608-2576-4C28-98D3-8625B0878D9D}" destId="{E5DF0B31-1DD7-4D09-9FA9-DEBA80E94C0E}" srcOrd="2" destOrd="0" presId="urn:microsoft.com/office/officeart/2018/2/layout/IconVerticalSolidList"/>
    <dgm:cxn modelId="{C9BDDE50-2726-4FB3-898E-AE2C41C98DC2}" type="presParOf" srcId="{ADF27608-2576-4C28-98D3-8625B0878D9D}" destId="{75903CBD-B7EF-47ED-BA78-109EAEA30A9E}" srcOrd="3" destOrd="0" presId="urn:microsoft.com/office/officeart/2018/2/layout/IconVerticalSolidList"/>
    <dgm:cxn modelId="{29E67532-F923-4BC6-8B0A-677C94EF0302}" type="presParOf" srcId="{3104EB2B-AA26-4A4C-9E47-4BFE5BFD7C00}" destId="{42AF7609-21B1-478A-B30C-3DEDB4ECA255}" srcOrd="1" destOrd="0" presId="urn:microsoft.com/office/officeart/2018/2/layout/IconVerticalSolidList"/>
    <dgm:cxn modelId="{A572B9A7-D631-4134-9589-975F12F89043}" type="presParOf" srcId="{3104EB2B-AA26-4A4C-9E47-4BFE5BFD7C00}" destId="{8869F713-7A7D-4BE4-AA7A-A51A874AFBF8}" srcOrd="2" destOrd="0" presId="urn:microsoft.com/office/officeart/2018/2/layout/IconVerticalSolidList"/>
    <dgm:cxn modelId="{967D287F-FA9C-48CD-B90F-75BCAFF22ED7}" type="presParOf" srcId="{8869F713-7A7D-4BE4-AA7A-A51A874AFBF8}" destId="{C56BBA9F-A2E8-4AAF-A785-01F80C9456AF}" srcOrd="0" destOrd="0" presId="urn:microsoft.com/office/officeart/2018/2/layout/IconVerticalSolidList"/>
    <dgm:cxn modelId="{078A7D27-DDDB-454E-BD4E-830C8DECE2E6}" type="presParOf" srcId="{8869F713-7A7D-4BE4-AA7A-A51A874AFBF8}" destId="{344B2CB5-3E24-4E7E-A743-2EAA43786A61}" srcOrd="1" destOrd="0" presId="urn:microsoft.com/office/officeart/2018/2/layout/IconVerticalSolidList"/>
    <dgm:cxn modelId="{C95B5E34-9A81-4335-B44C-DB6AE1C1CB4D}" type="presParOf" srcId="{8869F713-7A7D-4BE4-AA7A-A51A874AFBF8}" destId="{C702EBB1-1B5E-47FB-8235-156C25527644}" srcOrd="2" destOrd="0" presId="urn:microsoft.com/office/officeart/2018/2/layout/IconVerticalSolidList"/>
    <dgm:cxn modelId="{B1A96866-7758-4FDB-9403-47F5FB305D78}" type="presParOf" srcId="{8869F713-7A7D-4BE4-AA7A-A51A874AFBF8}" destId="{F1F80D45-2970-4D6F-9A3F-C8AD05EA481B}" srcOrd="3" destOrd="0" presId="urn:microsoft.com/office/officeart/2018/2/layout/IconVerticalSolidList"/>
    <dgm:cxn modelId="{A9F5006C-DF15-44AE-B646-523A8EF31E0F}" type="presParOf" srcId="{3104EB2B-AA26-4A4C-9E47-4BFE5BFD7C00}" destId="{13BF680A-1024-4790-8A7D-199A65C7FDEF}" srcOrd="3" destOrd="0" presId="urn:microsoft.com/office/officeart/2018/2/layout/IconVerticalSolidList"/>
    <dgm:cxn modelId="{69310AC8-98B5-467E-A280-F94C5F5BD370}" type="presParOf" srcId="{3104EB2B-AA26-4A4C-9E47-4BFE5BFD7C00}" destId="{4B3D13A7-390D-4598-BB6F-CC5E5FA6CC34}" srcOrd="4" destOrd="0" presId="urn:microsoft.com/office/officeart/2018/2/layout/IconVerticalSolidList"/>
    <dgm:cxn modelId="{8CE0CDEB-A210-404D-888A-61C1E05BAD40}" type="presParOf" srcId="{4B3D13A7-390D-4598-BB6F-CC5E5FA6CC34}" destId="{827BE07B-A475-4BDB-A539-3C9FA5CBF2F4}" srcOrd="0" destOrd="0" presId="urn:microsoft.com/office/officeart/2018/2/layout/IconVerticalSolidList"/>
    <dgm:cxn modelId="{2A7413A0-69E6-497B-892A-077DA20A8D1B}" type="presParOf" srcId="{4B3D13A7-390D-4598-BB6F-CC5E5FA6CC34}" destId="{24B72C97-5508-4194-BFDD-349948C7BB0D}" srcOrd="1" destOrd="0" presId="urn:microsoft.com/office/officeart/2018/2/layout/IconVerticalSolidList"/>
    <dgm:cxn modelId="{3BC9F65C-8B9B-48F5-8865-00DABC71DE54}" type="presParOf" srcId="{4B3D13A7-390D-4598-BB6F-CC5E5FA6CC34}" destId="{CC2EE7EA-A83D-4F0A-8748-DCE3CE4A286B}" srcOrd="2" destOrd="0" presId="urn:microsoft.com/office/officeart/2018/2/layout/IconVerticalSolidList"/>
    <dgm:cxn modelId="{B3AA8D25-52F8-436E-AA97-4F7969CEA631}" type="presParOf" srcId="{4B3D13A7-390D-4598-BB6F-CC5E5FA6CC34}" destId="{5CBBE384-4D8A-4889-9E38-57161B92384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26D1F-7A42-44A1-A980-C4855EB73745}" type="doc">
      <dgm:prSet loTypeId="urn:microsoft.com/office/officeart/2005/8/layout/vList5" loCatId="list" qsTypeId="urn:microsoft.com/office/officeart/2005/8/quickstyle/simple1" qsCatId="simple" csTypeId="urn:microsoft.com/office/officeart/2005/8/colors/colorful3" csCatId="colorful"/>
      <dgm:spPr/>
      <dgm:t>
        <a:bodyPr/>
        <a:lstStyle/>
        <a:p>
          <a:endParaRPr lang="en-US"/>
        </a:p>
      </dgm:t>
    </dgm:pt>
    <dgm:pt modelId="{537260F0-EE88-43A1-B66E-AE3DE0AA72B2}">
      <dgm:prSet/>
      <dgm:spPr/>
      <dgm:t>
        <a:bodyPr/>
        <a:lstStyle/>
        <a:p>
          <a:r>
            <a:rPr lang="en-AU"/>
            <a:t>Stage 1:</a:t>
          </a:r>
          <a:endParaRPr lang="en-US"/>
        </a:p>
      </dgm:t>
    </dgm:pt>
    <dgm:pt modelId="{0F913A21-5419-4116-8581-E97ABC94E4B8}" type="parTrans" cxnId="{5292E86B-3140-4915-B404-BD39F58CD18F}">
      <dgm:prSet/>
      <dgm:spPr/>
      <dgm:t>
        <a:bodyPr/>
        <a:lstStyle/>
        <a:p>
          <a:endParaRPr lang="en-US"/>
        </a:p>
      </dgm:t>
    </dgm:pt>
    <dgm:pt modelId="{CD66ECB0-55B7-4E75-A033-E3E5F4FCB597}" type="sibTrans" cxnId="{5292E86B-3140-4915-B404-BD39F58CD18F}">
      <dgm:prSet/>
      <dgm:spPr/>
      <dgm:t>
        <a:bodyPr/>
        <a:lstStyle/>
        <a:p>
          <a:endParaRPr lang="en-US"/>
        </a:p>
      </dgm:t>
    </dgm:pt>
    <dgm:pt modelId="{BF60BE0E-917C-4508-8165-69962CDFEABB}">
      <dgm:prSet/>
      <dgm:spPr/>
      <dgm:t>
        <a:bodyPr/>
        <a:lstStyle/>
        <a:p>
          <a:r>
            <a:rPr lang="en-AU"/>
            <a:t>Few algorithm prototypes</a:t>
          </a:r>
          <a:endParaRPr lang="en-US"/>
        </a:p>
      </dgm:t>
    </dgm:pt>
    <dgm:pt modelId="{BE5A2561-E430-484B-A11E-57CED2C3C58B}" type="parTrans" cxnId="{DA8AF67A-4A8B-402C-A1C6-BE68A7A1E9F6}">
      <dgm:prSet/>
      <dgm:spPr/>
      <dgm:t>
        <a:bodyPr/>
        <a:lstStyle/>
        <a:p>
          <a:endParaRPr lang="en-US"/>
        </a:p>
      </dgm:t>
    </dgm:pt>
    <dgm:pt modelId="{FF45E4B9-7E1E-49A6-9EAA-7D6571984C2A}" type="sibTrans" cxnId="{DA8AF67A-4A8B-402C-A1C6-BE68A7A1E9F6}">
      <dgm:prSet/>
      <dgm:spPr/>
      <dgm:t>
        <a:bodyPr/>
        <a:lstStyle/>
        <a:p>
          <a:endParaRPr lang="en-US"/>
        </a:p>
      </dgm:t>
    </dgm:pt>
    <dgm:pt modelId="{B0C75655-2015-4373-8F39-B49A14C08F18}">
      <dgm:prSet/>
      <dgm:spPr/>
      <dgm:t>
        <a:bodyPr/>
        <a:lstStyle/>
        <a:p>
          <a:r>
            <a:rPr lang="en-AU"/>
            <a:t>Stage 2:</a:t>
          </a:r>
          <a:endParaRPr lang="en-US"/>
        </a:p>
      </dgm:t>
    </dgm:pt>
    <dgm:pt modelId="{128E8E19-15D7-48D7-BB2A-68D0F5B8E2DA}" type="parTrans" cxnId="{84ED3F29-A016-4E2E-88BD-058510AC4628}">
      <dgm:prSet/>
      <dgm:spPr/>
      <dgm:t>
        <a:bodyPr/>
        <a:lstStyle/>
        <a:p>
          <a:endParaRPr lang="en-US"/>
        </a:p>
      </dgm:t>
    </dgm:pt>
    <dgm:pt modelId="{651ADB1D-FE35-4A7E-A4D9-4708BC33A5A0}" type="sibTrans" cxnId="{84ED3F29-A016-4E2E-88BD-058510AC4628}">
      <dgm:prSet/>
      <dgm:spPr/>
      <dgm:t>
        <a:bodyPr/>
        <a:lstStyle/>
        <a:p>
          <a:endParaRPr lang="en-US"/>
        </a:p>
      </dgm:t>
    </dgm:pt>
    <dgm:pt modelId="{2D8E89EE-64A9-4445-ACA3-151C08780765}">
      <dgm:prSet/>
      <dgm:spPr/>
      <dgm:t>
        <a:bodyPr/>
        <a:lstStyle/>
        <a:p>
          <a:r>
            <a:rPr lang="en-AU"/>
            <a:t>Hybrid version that fits me</a:t>
          </a:r>
          <a:endParaRPr lang="en-US"/>
        </a:p>
      </dgm:t>
    </dgm:pt>
    <dgm:pt modelId="{ED7E5976-D205-44EC-87B4-9C8034FE184B}" type="parTrans" cxnId="{D879862F-626C-4C77-B049-8CF8B382CF0C}">
      <dgm:prSet/>
      <dgm:spPr/>
      <dgm:t>
        <a:bodyPr/>
        <a:lstStyle/>
        <a:p>
          <a:endParaRPr lang="en-US"/>
        </a:p>
      </dgm:t>
    </dgm:pt>
    <dgm:pt modelId="{3F4926C3-B659-486B-AD51-B072260FDA0A}" type="sibTrans" cxnId="{D879862F-626C-4C77-B049-8CF8B382CF0C}">
      <dgm:prSet/>
      <dgm:spPr/>
      <dgm:t>
        <a:bodyPr/>
        <a:lstStyle/>
        <a:p>
          <a:endParaRPr lang="en-US"/>
        </a:p>
      </dgm:t>
    </dgm:pt>
    <dgm:pt modelId="{38F2D92D-E87B-46CC-9551-AC36EF90B4EF}">
      <dgm:prSet/>
      <dgm:spPr/>
      <dgm:t>
        <a:bodyPr/>
        <a:lstStyle/>
        <a:p>
          <a:r>
            <a:rPr lang="en-AU"/>
            <a:t>Stage 3:</a:t>
          </a:r>
          <a:endParaRPr lang="en-US"/>
        </a:p>
      </dgm:t>
    </dgm:pt>
    <dgm:pt modelId="{EBF5B393-FBE8-425A-9442-5073DAC7B8AC}" type="parTrans" cxnId="{C38A772A-6BA5-4A53-ADB0-6DBA68E13607}">
      <dgm:prSet/>
      <dgm:spPr/>
      <dgm:t>
        <a:bodyPr/>
        <a:lstStyle/>
        <a:p>
          <a:endParaRPr lang="en-US"/>
        </a:p>
      </dgm:t>
    </dgm:pt>
    <dgm:pt modelId="{28E0A211-0B9D-4EE4-9531-DF6A335403E1}" type="sibTrans" cxnId="{C38A772A-6BA5-4A53-ADB0-6DBA68E13607}">
      <dgm:prSet/>
      <dgm:spPr/>
      <dgm:t>
        <a:bodyPr/>
        <a:lstStyle/>
        <a:p>
          <a:endParaRPr lang="en-US"/>
        </a:p>
      </dgm:t>
    </dgm:pt>
    <dgm:pt modelId="{A8F92D74-8FEA-48E7-AEED-8399965A4FA1}">
      <dgm:prSet/>
      <dgm:spPr/>
      <dgm:t>
        <a:bodyPr/>
        <a:lstStyle/>
        <a:p>
          <a:r>
            <a:rPr lang="en-AU"/>
            <a:t>Populate the level</a:t>
          </a:r>
          <a:endParaRPr lang="en-US"/>
        </a:p>
      </dgm:t>
    </dgm:pt>
    <dgm:pt modelId="{9DA0FCBE-8606-4A77-BF56-4D710DAA9B16}" type="parTrans" cxnId="{6B97668E-4129-4BAB-8217-94173E529ABA}">
      <dgm:prSet/>
      <dgm:spPr/>
      <dgm:t>
        <a:bodyPr/>
        <a:lstStyle/>
        <a:p>
          <a:endParaRPr lang="en-US"/>
        </a:p>
      </dgm:t>
    </dgm:pt>
    <dgm:pt modelId="{2594CD5F-7600-4199-BE8B-386F39820860}" type="sibTrans" cxnId="{6B97668E-4129-4BAB-8217-94173E529ABA}">
      <dgm:prSet/>
      <dgm:spPr/>
      <dgm:t>
        <a:bodyPr/>
        <a:lstStyle/>
        <a:p>
          <a:endParaRPr lang="en-US"/>
        </a:p>
      </dgm:t>
    </dgm:pt>
    <dgm:pt modelId="{E0EA2C5E-3FDE-4906-8ED2-8D320D03DC87}" type="pres">
      <dgm:prSet presAssocID="{F5326D1F-7A42-44A1-A980-C4855EB73745}" presName="Name0" presStyleCnt="0">
        <dgm:presLayoutVars>
          <dgm:dir/>
          <dgm:animLvl val="lvl"/>
          <dgm:resizeHandles val="exact"/>
        </dgm:presLayoutVars>
      </dgm:prSet>
      <dgm:spPr/>
    </dgm:pt>
    <dgm:pt modelId="{885B678C-E258-4E70-9B84-1DFEA72A1EE0}" type="pres">
      <dgm:prSet presAssocID="{537260F0-EE88-43A1-B66E-AE3DE0AA72B2}" presName="linNode" presStyleCnt="0"/>
      <dgm:spPr/>
    </dgm:pt>
    <dgm:pt modelId="{C92D926A-8E54-438E-8ABF-39F997991F87}" type="pres">
      <dgm:prSet presAssocID="{537260F0-EE88-43A1-B66E-AE3DE0AA72B2}" presName="parentText" presStyleLbl="node1" presStyleIdx="0" presStyleCnt="3">
        <dgm:presLayoutVars>
          <dgm:chMax val="1"/>
          <dgm:bulletEnabled val="1"/>
        </dgm:presLayoutVars>
      </dgm:prSet>
      <dgm:spPr/>
    </dgm:pt>
    <dgm:pt modelId="{EDF13FBC-E750-4AAB-92BB-C3EDC52DC552}" type="pres">
      <dgm:prSet presAssocID="{537260F0-EE88-43A1-B66E-AE3DE0AA72B2}" presName="descendantText" presStyleLbl="alignAccFollowNode1" presStyleIdx="0" presStyleCnt="3">
        <dgm:presLayoutVars>
          <dgm:bulletEnabled val="1"/>
        </dgm:presLayoutVars>
      </dgm:prSet>
      <dgm:spPr/>
    </dgm:pt>
    <dgm:pt modelId="{DC54014A-2E59-418B-A8B4-B6A1A5F49785}" type="pres">
      <dgm:prSet presAssocID="{CD66ECB0-55B7-4E75-A033-E3E5F4FCB597}" presName="sp" presStyleCnt="0"/>
      <dgm:spPr/>
    </dgm:pt>
    <dgm:pt modelId="{6A7DD61D-141E-4E23-8ADA-057F88E73B89}" type="pres">
      <dgm:prSet presAssocID="{B0C75655-2015-4373-8F39-B49A14C08F18}" presName="linNode" presStyleCnt="0"/>
      <dgm:spPr/>
    </dgm:pt>
    <dgm:pt modelId="{6EC7D6FC-860E-4999-8B9D-95A4C1F28455}" type="pres">
      <dgm:prSet presAssocID="{B0C75655-2015-4373-8F39-B49A14C08F18}" presName="parentText" presStyleLbl="node1" presStyleIdx="1" presStyleCnt="3">
        <dgm:presLayoutVars>
          <dgm:chMax val="1"/>
          <dgm:bulletEnabled val="1"/>
        </dgm:presLayoutVars>
      </dgm:prSet>
      <dgm:spPr/>
    </dgm:pt>
    <dgm:pt modelId="{3EECB361-69BA-4938-9B5E-39F74D92D104}" type="pres">
      <dgm:prSet presAssocID="{B0C75655-2015-4373-8F39-B49A14C08F18}" presName="descendantText" presStyleLbl="alignAccFollowNode1" presStyleIdx="1" presStyleCnt="3">
        <dgm:presLayoutVars>
          <dgm:bulletEnabled val="1"/>
        </dgm:presLayoutVars>
      </dgm:prSet>
      <dgm:spPr/>
    </dgm:pt>
    <dgm:pt modelId="{85D6CFC0-0EC9-4601-9A13-A07568B141EE}" type="pres">
      <dgm:prSet presAssocID="{651ADB1D-FE35-4A7E-A4D9-4708BC33A5A0}" presName="sp" presStyleCnt="0"/>
      <dgm:spPr/>
    </dgm:pt>
    <dgm:pt modelId="{D9E5A76C-C952-444D-AC27-1996FAFB8B47}" type="pres">
      <dgm:prSet presAssocID="{38F2D92D-E87B-46CC-9551-AC36EF90B4EF}" presName="linNode" presStyleCnt="0"/>
      <dgm:spPr/>
    </dgm:pt>
    <dgm:pt modelId="{13B2183B-151C-4F91-BB3B-CD1B1C04E257}" type="pres">
      <dgm:prSet presAssocID="{38F2D92D-E87B-46CC-9551-AC36EF90B4EF}" presName="parentText" presStyleLbl="node1" presStyleIdx="2" presStyleCnt="3">
        <dgm:presLayoutVars>
          <dgm:chMax val="1"/>
          <dgm:bulletEnabled val="1"/>
        </dgm:presLayoutVars>
      </dgm:prSet>
      <dgm:spPr/>
    </dgm:pt>
    <dgm:pt modelId="{FAE6B105-4949-42FA-8C60-7FD7C251B25D}" type="pres">
      <dgm:prSet presAssocID="{38F2D92D-E87B-46CC-9551-AC36EF90B4EF}" presName="descendantText" presStyleLbl="alignAccFollowNode1" presStyleIdx="2" presStyleCnt="3">
        <dgm:presLayoutVars>
          <dgm:bulletEnabled val="1"/>
        </dgm:presLayoutVars>
      </dgm:prSet>
      <dgm:spPr/>
    </dgm:pt>
  </dgm:ptLst>
  <dgm:cxnLst>
    <dgm:cxn modelId="{ADEBA620-7600-4F5D-A807-326AB8879F00}" type="presOf" srcId="{B0C75655-2015-4373-8F39-B49A14C08F18}" destId="{6EC7D6FC-860E-4999-8B9D-95A4C1F28455}" srcOrd="0" destOrd="0" presId="urn:microsoft.com/office/officeart/2005/8/layout/vList5"/>
    <dgm:cxn modelId="{84ED3F29-A016-4E2E-88BD-058510AC4628}" srcId="{F5326D1F-7A42-44A1-A980-C4855EB73745}" destId="{B0C75655-2015-4373-8F39-B49A14C08F18}" srcOrd="1" destOrd="0" parTransId="{128E8E19-15D7-48D7-BB2A-68D0F5B8E2DA}" sibTransId="{651ADB1D-FE35-4A7E-A4D9-4708BC33A5A0}"/>
    <dgm:cxn modelId="{C38A772A-6BA5-4A53-ADB0-6DBA68E13607}" srcId="{F5326D1F-7A42-44A1-A980-C4855EB73745}" destId="{38F2D92D-E87B-46CC-9551-AC36EF90B4EF}" srcOrd="2" destOrd="0" parTransId="{EBF5B393-FBE8-425A-9442-5073DAC7B8AC}" sibTransId="{28E0A211-0B9D-4EE4-9531-DF6A335403E1}"/>
    <dgm:cxn modelId="{D879862F-626C-4C77-B049-8CF8B382CF0C}" srcId="{B0C75655-2015-4373-8F39-B49A14C08F18}" destId="{2D8E89EE-64A9-4445-ACA3-151C08780765}" srcOrd="0" destOrd="0" parTransId="{ED7E5976-D205-44EC-87B4-9C8034FE184B}" sibTransId="{3F4926C3-B659-486B-AD51-B072260FDA0A}"/>
    <dgm:cxn modelId="{9FE5795B-4B16-4657-8B52-AE4B6A1A5B4A}" type="presOf" srcId="{537260F0-EE88-43A1-B66E-AE3DE0AA72B2}" destId="{C92D926A-8E54-438E-8ABF-39F997991F87}" srcOrd="0" destOrd="0" presId="urn:microsoft.com/office/officeart/2005/8/layout/vList5"/>
    <dgm:cxn modelId="{6B1EBF5E-F61E-4422-94D8-43BDE1549602}" type="presOf" srcId="{F5326D1F-7A42-44A1-A980-C4855EB73745}" destId="{E0EA2C5E-3FDE-4906-8ED2-8D320D03DC87}" srcOrd="0" destOrd="0" presId="urn:microsoft.com/office/officeart/2005/8/layout/vList5"/>
    <dgm:cxn modelId="{5292E86B-3140-4915-B404-BD39F58CD18F}" srcId="{F5326D1F-7A42-44A1-A980-C4855EB73745}" destId="{537260F0-EE88-43A1-B66E-AE3DE0AA72B2}" srcOrd="0" destOrd="0" parTransId="{0F913A21-5419-4116-8581-E97ABC94E4B8}" sibTransId="{CD66ECB0-55B7-4E75-A033-E3E5F4FCB597}"/>
    <dgm:cxn modelId="{57274D4F-909F-4E44-A720-056BA0C34373}" type="presOf" srcId="{38F2D92D-E87B-46CC-9551-AC36EF90B4EF}" destId="{13B2183B-151C-4F91-BB3B-CD1B1C04E257}" srcOrd="0" destOrd="0" presId="urn:microsoft.com/office/officeart/2005/8/layout/vList5"/>
    <dgm:cxn modelId="{DA8AF67A-4A8B-402C-A1C6-BE68A7A1E9F6}" srcId="{537260F0-EE88-43A1-B66E-AE3DE0AA72B2}" destId="{BF60BE0E-917C-4508-8165-69962CDFEABB}" srcOrd="0" destOrd="0" parTransId="{BE5A2561-E430-484B-A11E-57CED2C3C58B}" sibTransId="{FF45E4B9-7E1E-49A6-9EAA-7D6571984C2A}"/>
    <dgm:cxn modelId="{6B97668E-4129-4BAB-8217-94173E529ABA}" srcId="{38F2D92D-E87B-46CC-9551-AC36EF90B4EF}" destId="{A8F92D74-8FEA-48E7-AEED-8399965A4FA1}" srcOrd="0" destOrd="0" parTransId="{9DA0FCBE-8606-4A77-BF56-4D710DAA9B16}" sibTransId="{2594CD5F-7600-4199-BE8B-386F39820860}"/>
    <dgm:cxn modelId="{91B34090-02CE-4C43-A018-0AD90C520059}" type="presOf" srcId="{A8F92D74-8FEA-48E7-AEED-8399965A4FA1}" destId="{FAE6B105-4949-42FA-8C60-7FD7C251B25D}" srcOrd="0" destOrd="0" presId="urn:microsoft.com/office/officeart/2005/8/layout/vList5"/>
    <dgm:cxn modelId="{3DD6DAAC-204E-4E5C-AB01-0AAA49B4B1B0}" type="presOf" srcId="{2D8E89EE-64A9-4445-ACA3-151C08780765}" destId="{3EECB361-69BA-4938-9B5E-39F74D92D104}" srcOrd="0" destOrd="0" presId="urn:microsoft.com/office/officeart/2005/8/layout/vList5"/>
    <dgm:cxn modelId="{9F1F43E7-3343-4C17-A51E-FA2BBD114A72}" type="presOf" srcId="{BF60BE0E-917C-4508-8165-69962CDFEABB}" destId="{EDF13FBC-E750-4AAB-92BB-C3EDC52DC552}" srcOrd="0" destOrd="0" presId="urn:microsoft.com/office/officeart/2005/8/layout/vList5"/>
    <dgm:cxn modelId="{89DAC3F8-4329-4E3A-BBB4-765CA8B4A360}" type="presParOf" srcId="{E0EA2C5E-3FDE-4906-8ED2-8D320D03DC87}" destId="{885B678C-E258-4E70-9B84-1DFEA72A1EE0}" srcOrd="0" destOrd="0" presId="urn:microsoft.com/office/officeart/2005/8/layout/vList5"/>
    <dgm:cxn modelId="{2DC7BD33-CAAF-4780-AD49-3D074CC80431}" type="presParOf" srcId="{885B678C-E258-4E70-9B84-1DFEA72A1EE0}" destId="{C92D926A-8E54-438E-8ABF-39F997991F87}" srcOrd="0" destOrd="0" presId="urn:microsoft.com/office/officeart/2005/8/layout/vList5"/>
    <dgm:cxn modelId="{2F95E2FE-186D-4C99-871D-F0EBB2D2404C}" type="presParOf" srcId="{885B678C-E258-4E70-9B84-1DFEA72A1EE0}" destId="{EDF13FBC-E750-4AAB-92BB-C3EDC52DC552}" srcOrd="1" destOrd="0" presId="urn:microsoft.com/office/officeart/2005/8/layout/vList5"/>
    <dgm:cxn modelId="{163FC1FB-32DB-48F4-8302-B9DA16A6E69B}" type="presParOf" srcId="{E0EA2C5E-3FDE-4906-8ED2-8D320D03DC87}" destId="{DC54014A-2E59-418B-A8B4-B6A1A5F49785}" srcOrd="1" destOrd="0" presId="urn:microsoft.com/office/officeart/2005/8/layout/vList5"/>
    <dgm:cxn modelId="{6B44071B-E3DD-40C8-AB55-FF8ABAE4898A}" type="presParOf" srcId="{E0EA2C5E-3FDE-4906-8ED2-8D320D03DC87}" destId="{6A7DD61D-141E-4E23-8ADA-057F88E73B89}" srcOrd="2" destOrd="0" presId="urn:microsoft.com/office/officeart/2005/8/layout/vList5"/>
    <dgm:cxn modelId="{4D3EDA18-D914-4607-A72E-D15D4E35DA56}" type="presParOf" srcId="{6A7DD61D-141E-4E23-8ADA-057F88E73B89}" destId="{6EC7D6FC-860E-4999-8B9D-95A4C1F28455}" srcOrd="0" destOrd="0" presId="urn:microsoft.com/office/officeart/2005/8/layout/vList5"/>
    <dgm:cxn modelId="{F530A64D-0789-4928-8C55-7915F1B272D1}" type="presParOf" srcId="{6A7DD61D-141E-4E23-8ADA-057F88E73B89}" destId="{3EECB361-69BA-4938-9B5E-39F74D92D104}" srcOrd="1" destOrd="0" presId="urn:microsoft.com/office/officeart/2005/8/layout/vList5"/>
    <dgm:cxn modelId="{7DBCEF33-E382-4160-9F76-ECAA75E39DE3}" type="presParOf" srcId="{E0EA2C5E-3FDE-4906-8ED2-8D320D03DC87}" destId="{85D6CFC0-0EC9-4601-9A13-A07568B141EE}" srcOrd="3" destOrd="0" presId="urn:microsoft.com/office/officeart/2005/8/layout/vList5"/>
    <dgm:cxn modelId="{2A7B0FF6-6D4E-4FAB-99F2-D58E07576CAB}" type="presParOf" srcId="{E0EA2C5E-3FDE-4906-8ED2-8D320D03DC87}" destId="{D9E5A76C-C952-444D-AC27-1996FAFB8B47}" srcOrd="4" destOrd="0" presId="urn:microsoft.com/office/officeart/2005/8/layout/vList5"/>
    <dgm:cxn modelId="{2492F96F-038B-4BCD-BC22-DDADD5B8F799}" type="presParOf" srcId="{D9E5A76C-C952-444D-AC27-1996FAFB8B47}" destId="{13B2183B-151C-4F91-BB3B-CD1B1C04E257}" srcOrd="0" destOrd="0" presId="urn:microsoft.com/office/officeart/2005/8/layout/vList5"/>
    <dgm:cxn modelId="{3C9BA9FF-707A-4C00-B896-DE0FE6BEBEBB}" type="presParOf" srcId="{D9E5A76C-C952-444D-AC27-1996FAFB8B47}" destId="{FAE6B105-4949-42FA-8C60-7FD7C251B25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A49EF-FF3D-4AE9-925D-359A67E030C4}">
      <dsp:nvSpPr>
        <dsp:cNvPr id="0" name=""/>
        <dsp:cNvSpPr/>
      </dsp:nvSpPr>
      <dsp:spPr>
        <a:xfrm>
          <a:off x="0" y="531"/>
          <a:ext cx="5217173" cy="124293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E5191E-F484-416A-8A04-007CFE4B1FB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59360-B549-4B6A-B302-0B1CB6CB1A5E}">
      <dsp:nvSpPr>
        <dsp:cNvPr id="0" name=""/>
        <dsp:cNvSpPr/>
      </dsp:nvSpPr>
      <dsp:spPr>
        <a:xfrm>
          <a:off x="1435590" y="531"/>
          <a:ext cx="378158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AU" sz="2500" kern="1200" dirty="0"/>
            <a:t>Every Level is procedurally generated.</a:t>
          </a:r>
          <a:endParaRPr lang="en-US" sz="2500" kern="1200" dirty="0"/>
        </a:p>
      </dsp:txBody>
      <dsp:txXfrm>
        <a:off x="1435590" y="531"/>
        <a:ext cx="3781582" cy="1242935"/>
      </dsp:txXfrm>
    </dsp:sp>
    <dsp:sp modelId="{D3DE3471-8E72-450F-A5EA-74917191D234}">
      <dsp:nvSpPr>
        <dsp:cNvPr id="0" name=""/>
        <dsp:cNvSpPr/>
      </dsp:nvSpPr>
      <dsp:spPr>
        <a:xfrm>
          <a:off x="0" y="1554201"/>
          <a:ext cx="5217173" cy="124293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4CFEB-97A4-43F1-9DE9-847758CB74EF}">
      <dsp:nvSpPr>
        <dsp:cNvPr id="0" name=""/>
        <dsp:cNvSpPr/>
      </dsp:nvSpPr>
      <dsp:spPr>
        <a:xfrm>
          <a:off x="375988" y="183386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C2F99E-591A-4C45-A6C9-C19EA5BB4F7D}">
      <dsp:nvSpPr>
        <dsp:cNvPr id="0" name=""/>
        <dsp:cNvSpPr/>
      </dsp:nvSpPr>
      <dsp:spPr>
        <a:xfrm>
          <a:off x="1435590" y="1554201"/>
          <a:ext cx="378158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AU" sz="2500" kern="1200"/>
            <a:t>Different every time the game is played.</a:t>
          </a:r>
          <a:endParaRPr lang="en-US" sz="2500" kern="1200"/>
        </a:p>
      </dsp:txBody>
      <dsp:txXfrm>
        <a:off x="1435590" y="1554201"/>
        <a:ext cx="3781582" cy="1242935"/>
      </dsp:txXfrm>
    </dsp:sp>
    <dsp:sp modelId="{C388BE4C-8D1C-492F-A3B4-32D328107823}">
      <dsp:nvSpPr>
        <dsp:cNvPr id="0" name=""/>
        <dsp:cNvSpPr/>
      </dsp:nvSpPr>
      <dsp:spPr>
        <a:xfrm>
          <a:off x="0" y="3107870"/>
          <a:ext cx="5217173" cy="124293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4D615-1583-4C47-B418-BBEF80E6EB2A}">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2471AB-DABE-4731-9B19-00C9C4F2403D}">
      <dsp:nvSpPr>
        <dsp:cNvPr id="0" name=""/>
        <dsp:cNvSpPr/>
      </dsp:nvSpPr>
      <dsp:spPr>
        <a:xfrm>
          <a:off x="1435590" y="3107870"/>
          <a:ext cx="378158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AU" sz="2500" kern="1200" dirty="0"/>
            <a:t>Started a new genre: Rogue-Like</a:t>
          </a:r>
          <a:endParaRPr lang="en-US" sz="2500" kern="1200" dirty="0"/>
        </a:p>
      </dsp:txBody>
      <dsp:txXfrm>
        <a:off x="1435590" y="3107870"/>
        <a:ext cx="3781582"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A28B5-65D7-4408-B1EC-B193E3F6C124}">
      <dsp:nvSpPr>
        <dsp:cNvPr id="0" name=""/>
        <dsp:cNvSpPr/>
      </dsp:nvSpPr>
      <dsp:spPr>
        <a:xfrm>
          <a:off x="0" y="279490"/>
          <a:ext cx="4974771" cy="1580762"/>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7E8E2-8147-46B7-8A87-4C710B76EC37}">
      <dsp:nvSpPr>
        <dsp:cNvPr id="0" name=""/>
        <dsp:cNvSpPr/>
      </dsp:nvSpPr>
      <dsp:spPr>
        <a:xfrm>
          <a:off x="493534" y="635161"/>
          <a:ext cx="869419" cy="869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903CBD-B7EF-47ED-BA78-109EAEA30A9E}">
      <dsp:nvSpPr>
        <dsp:cNvPr id="0" name=""/>
        <dsp:cNvSpPr/>
      </dsp:nvSpPr>
      <dsp:spPr>
        <a:xfrm>
          <a:off x="1825780" y="279490"/>
          <a:ext cx="3148990" cy="1580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297" tIns="167297" rIns="167297" bIns="167297" numCol="1" spcCol="1270" anchor="ctr" anchorCtr="0">
          <a:noAutofit/>
        </a:bodyPr>
        <a:lstStyle/>
        <a:p>
          <a:pPr marL="0" lvl="0" indent="0" algn="l" defTabSz="1111250">
            <a:lnSpc>
              <a:spcPct val="100000"/>
            </a:lnSpc>
            <a:spcBef>
              <a:spcPct val="0"/>
            </a:spcBef>
            <a:spcAft>
              <a:spcPct val="35000"/>
            </a:spcAft>
            <a:buNone/>
          </a:pPr>
          <a:r>
            <a:rPr lang="en-AU" sz="2500" kern="1200"/>
            <a:t>Learn &amp; Understand Proc Gen</a:t>
          </a:r>
          <a:endParaRPr lang="en-US" sz="2500" kern="1200"/>
        </a:p>
      </dsp:txBody>
      <dsp:txXfrm>
        <a:off x="1825780" y="279490"/>
        <a:ext cx="3148990" cy="1580762"/>
      </dsp:txXfrm>
    </dsp:sp>
    <dsp:sp modelId="{C56BBA9F-A2E8-4AAF-A785-01F80C9456AF}">
      <dsp:nvSpPr>
        <dsp:cNvPr id="0" name=""/>
        <dsp:cNvSpPr/>
      </dsp:nvSpPr>
      <dsp:spPr>
        <a:xfrm>
          <a:off x="0" y="1976628"/>
          <a:ext cx="4974771" cy="1580762"/>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4B2CB5-3E24-4E7E-A743-2EAA43786A61}">
      <dsp:nvSpPr>
        <dsp:cNvPr id="0" name=""/>
        <dsp:cNvSpPr/>
      </dsp:nvSpPr>
      <dsp:spPr>
        <a:xfrm>
          <a:off x="478180" y="2332299"/>
          <a:ext cx="869419" cy="8694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80D45-2970-4D6F-9A3F-C8AD05EA481B}">
      <dsp:nvSpPr>
        <dsp:cNvPr id="0" name=""/>
        <dsp:cNvSpPr/>
      </dsp:nvSpPr>
      <dsp:spPr>
        <a:xfrm>
          <a:off x="1825780" y="1976628"/>
          <a:ext cx="3148990" cy="1580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297" tIns="167297" rIns="167297" bIns="167297" numCol="1" spcCol="1270" anchor="ctr" anchorCtr="0">
          <a:noAutofit/>
        </a:bodyPr>
        <a:lstStyle/>
        <a:p>
          <a:pPr marL="0" lvl="0" indent="0" algn="l" defTabSz="1111250">
            <a:lnSpc>
              <a:spcPct val="100000"/>
            </a:lnSpc>
            <a:spcBef>
              <a:spcPct val="0"/>
            </a:spcBef>
            <a:spcAft>
              <a:spcPct val="35000"/>
            </a:spcAft>
            <a:buNone/>
          </a:pPr>
          <a:r>
            <a:rPr lang="en-AU" sz="2500" kern="1200"/>
            <a:t>Learn multiple techniques</a:t>
          </a:r>
          <a:endParaRPr lang="en-US" sz="2500" kern="1200"/>
        </a:p>
      </dsp:txBody>
      <dsp:txXfrm>
        <a:off x="1825780" y="1976628"/>
        <a:ext cx="3148990" cy="1580762"/>
      </dsp:txXfrm>
    </dsp:sp>
    <dsp:sp modelId="{827BE07B-A475-4BDB-A539-3C9FA5CBF2F4}">
      <dsp:nvSpPr>
        <dsp:cNvPr id="0" name=""/>
        <dsp:cNvSpPr/>
      </dsp:nvSpPr>
      <dsp:spPr>
        <a:xfrm>
          <a:off x="0" y="3686934"/>
          <a:ext cx="4974771" cy="1580762"/>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B72C97-5508-4194-BFDD-349948C7BB0D}">
      <dsp:nvSpPr>
        <dsp:cNvPr id="0" name=""/>
        <dsp:cNvSpPr/>
      </dsp:nvSpPr>
      <dsp:spPr>
        <a:xfrm>
          <a:off x="487326" y="4042523"/>
          <a:ext cx="869419" cy="8694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384-4D8A-4889-9E38-57161B92384A}">
      <dsp:nvSpPr>
        <dsp:cNvPr id="0" name=""/>
        <dsp:cNvSpPr/>
      </dsp:nvSpPr>
      <dsp:spPr>
        <a:xfrm>
          <a:off x="1825780" y="3686934"/>
          <a:ext cx="3148990" cy="1580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297" tIns="167297" rIns="167297" bIns="167297" numCol="1" spcCol="1270" anchor="ctr" anchorCtr="0">
          <a:noAutofit/>
        </a:bodyPr>
        <a:lstStyle/>
        <a:p>
          <a:pPr marL="0" lvl="0" indent="0" algn="l" defTabSz="1111250">
            <a:lnSpc>
              <a:spcPct val="100000"/>
            </a:lnSpc>
            <a:spcBef>
              <a:spcPct val="0"/>
            </a:spcBef>
            <a:spcAft>
              <a:spcPct val="35000"/>
            </a:spcAft>
            <a:buNone/>
          </a:pPr>
          <a:r>
            <a:rPr lang="en-AU" sz="2500" kern="1200" dirty="0"/>
            <a:t>Learn to combine them</a:t>
          </a:r>
          <a:endParaRPr lang="en-US" sz="2500" kern="1200" dirty="0"/>
        </a:p>
      </dsp:txBody>
      <dsp:txXfrm>
        <a:off x="1825780" y="3686934"/>
        <a:ext cx="3148990" cy="1580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13FBC-E750-4AAB-92BB-C3EDC52DC552}">
      <dsp:nvSpPr>
        <dsp:cNvPr id="0" name=""/>
        <dsp:cNvSpPr/>
      </dsp:nvSpPr>
      <dsp:spPr>
        <a:xfrm rot="5400000">
          <a:off x="2669474" y="-697512"/>
          <a:ext cx="1426739" cy="318385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har char="•"/>
          </a:pPr>
          <a:r>
            <a:rPr lang="en-AU" sz="3400" kern="1200"/>
            <a:t>Few algorithm prototypes</a:t>
          </a:r>
          <a:endParaRPr lang="en-US" sz="3400" kern="1200"/>
        </a:p>
      </dsp:txBody>
      <dsp:txXfrm rot="-5400000">
        <a:off x="1790917" y="250693"/>
        <a:ext cx="3114205" cy="1287443"/>
      </dsp:txXfrm>
    </dsp:sp>
    <dsp:sp modelId="{C92D926A-8E54-438E-8ABF-39F997991F87}">
      <dsp:nvSpPr>
        <dsp:cNvPr id="0" name=""/>
        <dsp:cNvSpPr/>
      </dsp:nvSpPr>
      <dsp:spPr>
        <a:xfrm>
          <a:off x="0" y="2702"/>
          <a:ext cx="1790917" cy="17834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AU" sz="4500" kern="1200"/>
            <a:t>Stage 1:</a:t>
          </a:r>
          <a:endParaRPr lang="en-US" sz="4500" kern="1200"/>
        </a:p>
      </dsp:txBody>
      <dsp:txXfrm>
        <a:off x="87060" y="89762"/>
        <a:ext cx="1616797" cy="1609304"/>
      </dsp:txXfrm>
    </dsp:sp>
    <dsp:sp modelId="{3EECB361-69BA-4938-9B5E-39F74D92D104}">
      <dsp:nvSpPr>
        <dsp:cNvPr id="0" name=""/>
        <dsp:cNvSpPr/>
      </dsp:nvSpPr>
      <dsp:spPr>
        <a:xfrm rot="5400000">
          <a:off x="2669474" y="1175082"/>
          <a:ext cx="1426739" cy="3183853"/>
        </a:xfrm>
        <a:prstGeom prst="round2SameRect">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har char="•"/>
          </a:pPr>
          <a:r>
            <a:rPr lang="en-AU" sz="3400" kern="1200"/>
            <a:t>Hybrid version that fits me</a:t>
          </a:r>
          <a:endParaRPr lang="en-US" sz="3400" kern="1200"/>
        </a:p>
      </dsp:txBody>
      <dsp:txXfrm rot="-5400000">
        <a:off x="1790917" y="2123287"/>
        <a:ext cx="3114205" cy="1287443"/>
      </dsp:txXfrm>
    </dsp:sp>
    <dsp:sp modelId="{6EC7D6FC-860E-4999-8B9D-95A4C1F28455}">
      <dsp:nvSpPr>
        <dsp:cNvPr id="0" name=""/>
        <dsp:cNvSpPr/>
      </dsp:nvSpPr>
      <dsp:spPr>
        <a:xfrm>
          <a:off x="0" y="1875297"/>
          <a:ext cx="1790917" cy="1783424"/>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AU" sz="4500" kern="1200"/>
            <a:t>Stage 2:</a:t>
          </a:r>
          <a:endParaRPr lang="en-US" sz="4500" kern="1200"/>
        </a:p>
      </dsp:txBody>
      <dsp:txXfrm>
        <a:off x="87060" y="1962357"/>
        <a:ext cx="1616797" cy="1609304"/>
      </dsp:txXfrm>
    </dsp:sp>
    <dsp:sp modelId="{FAE6B105-4949-42FA-8C60-7FD7C251B25D}">
      <dsp:nvSpPr>
        <dsp:cNvPr id="0" name=""/>
        <dsp:cNvSpPr/>
      </dsp:nvSpPr>
      <dsp:spPr>
        <a:xfrm rot="5400000">
          <a:off x="2669474" y="3047678"/>
          <a:ext cx="1426739" cy="3183853"/>
        </a:xfrm>
        <a:prstGeom prst="round2Same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har char="•"/>
          </a:pPr>
          <a:r>
            <a:rPr lang="en-AU" sz="3400" kern="1200"/>
            <a:t>Populate the level</a:t>
          </a:r>
          <a:endParaRPr lang="en-US" sz="3400" kern="1200"/>
        </a:p>
      </dsp:txBody>
      <dsp:txXfrm rot="-5400000">
        <a:off x="1790917" y="3995883"/>
        <a:ext cx="3114205" cy="1287443"/>
      </dsp:txXfrm>
    </dsp:sp>
    <dsp:sp modelId="{13B2183B-151C-4F91-BB3B-CD1B1C04E257}">
      <dsp:nvSpPr>
        <dsp:cNvPr id="0" name=""/>
        <dsp:cNvSpPr/>
      </dsp:nvSpPr>
      <dsp:spPr>
        <a:xfrm>
          <a:off x="0" y="3747892"/>
          <a:ext cx="1790917" cy="1783424"/>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AU" sz="4500" kern="1200"/>
            <a:t>Stage 3:</a:t>
          </a:r>
          <a:endParaRPr lang="en-US" sz="4500" kern="1200"/>
        </a:p>
      </dsp:txBody>
      <dsp:txXfrm>
        <a:off x="87060" y="3834952"/>
        <a:ext cx="1616797" cy="16093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C28242-E773-46CE-8498-595AC37B1DF2}" type="datetimeFigureOut">
              <a:rPr lang="en-AU" smtClean="0"/>
              <a:t>24/08/2023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3DC322-816A-4BBA-AC12-C8EAB34D473C}" type="slidenum">
              <a:rPr lang="en-AU" smtClean="0"/>
              <a:t>‹#›</a:t>
            </a:fld>
            <a:endParaRPr lang="en-AU"/>
          </a:p>
        </p:txBody>
      </p:sp>
    </p:spTree>
    <p:extLst>
      <p:ext uri="{BB962C8B-B14F-4D97-AF65-F5344CB8AC3E}">
        <p14:creationId xmlns:p14="http://schemas.microsoft.com/office/powerpoint/2010/main" val="3494229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Hey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Im</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Edgar, and for this project I plan to learn about procedural generation. </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1</a:t>
            </a:fld>
            <a:endParaRPr lang="en-AU"/>
          </a:p>
        </p:txBody>
      </p:sp>
    </p:spTree>
    <p:extLst>
      <p:ext uri="{BB962C8B-B14F-4D97-AF65-F5344CB8AC3E}">
        <p14:creationId xmlns:p14="http://schemas.microsoft.com/office/powerpoint/2010/main" val="2877028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How would this work? For example lets say that at the beginning of the game, a player chooses an element … such as fire. This means that the player will now be weak to water and stronger against grass. </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Now as they begin the game their difficulty begins at 0, however as they progress through the levels their difficulty stat goes up by 5 making the game harder. This means that as the algorithm generates the next level, it will take the increase in difficulty into account and generate a level with more water hazards such as enemies and traps, which would then make the game harder.</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10</a:t>
            </a:fld>
            <a:endParaRPr lang="en-AU"/>
          </a:p>
        </p:txBody>
      </p:sp>
    </p:spTree>
    <p:extLst>
      <p:ext uri="{BB962C8B-B14F-4D97-AF65-F5344CB8AC3E}">
        <p14:creationId xmlns:p14="http://schemas.microsoft.com/office/powerpoint/2010/main" val="3802446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As for deliverables I plan to have a few prototypes showcasing different algorithms used to generate levels.</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Then I will create a hybrid version of these algorithms so that it fits my needs, and I can manipulate it as I need.</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And finally another algorithm which populates the generated level with enemies or traps based on the player's situation.</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11</a:t>
            </a:fld>
            <a:endParaRPr lang="en-AU"/>
          </a:p>
        </p:txBody>
      </p:sp>
    </p:spTree>
    <p:extLst>
      <p:ext uri="{BB962C8B-B14F-4D97-AF65-F5344CB8AC3E}">
        <p14:creationId xmlns:p14="http://schemas.microsoft.com/office/powerpoint/2010/main" val="393120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12</a:t>
            </a:fld>
            <a:endParaRPr lang="en-AU"/>
          </a:p>
        </p:txBody>
      </p:sp>
    </p:spTree>
    <p:extLst>
      <p:ext uri="{BB962C8B-B14F-4D97-AF65-F5344CB8AC3E}">
        <p14:creationId xmlns:p14="http://schemas.microsoft.com/office/powerpoint/2010/main" val="103616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200"/>
              </a:spcBef>
            </a:pPr>
            <a:r>
              <a:rPr lang="en-AU"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So What is Procedural Generation</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Procedural Generation or proc gen for short is a technique used in game development and various other fields to create content algorithmically rather than manually. This is usually achieved by mixing rules, algorithms and randomization to generate content on the fly.</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Within game development, proc gen is used in a variety of ways such as:</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level and terrain generation, </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character dialogue and animations, </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and object instantiation and loot systems.</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This is why within game development proc gen is very useful and continuously used for advanced game development.</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2</a:t>
            </a:fld>
            <a:endParaRPr lang="en-AU"/>
          </a:p>
        </p:txBody>
      </p:sp>
    </p:spTree>
    <p:extLst>
      <p:ext uri="{BB962C8B-B14F-4D97-AF65-F5344CB8AC3E}">
        <p14:creationId xmlns:p14="http://schemas.microsoft.com/office/powerpoint/2010/main" val="354300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Now its important to note that proc gen has been being used for game development for about 50 years now. It all started with a game called rogue which was released in the 80s. This game utilised proc gen to generate its levels in a way which made the levels different every time the game is played. Ever since then this type of level generation became popular and as a result of its success a new game genre emerged and is now called Rogue-Like.</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3</a:t>
            </a:fld>
            <a:endParaRPr lang="en-AU"/>
          </a:p>
        </p:txBody>
      </p:sp>
    </p:spTree>
    <p:extLst>
      <p:ext uri="{BB962C8B-B14F-4D97-AF65-F5344CB8AC3E}">
        <p14:creationId xmlns:p14="http://schemas.microsoft.com/office/powerpoint/2010/main" val="167588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As mentioned before, proc gen isn’t something new, which means that ever since then developers have found many more ways to achieve procedural level generation. While all these different ways and algorithms achieve a similar purpose, they all do it in a different manner and have different parameters which one can change. Nowadays, there are some known techniques such as grammars, wave function collapse, Markov chains, and a bunch more which I found through an article which explores these ways and introduces a way of creating a hybrid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approache</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based on these known techniques. </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4</a:t>
            </a:fld>
            <a:endParaRPr lang="en-AU"/>
          </a:p>
        </p:txBody>
      </p:sp>
    </p:spTree>
    <p:extLst>
      <p:ext uri="{BB962C8B-B14F-4D97-AF65-F5344CB8AC3E}">
        <p14:creationId xmlns:p14="http://schemas.microsoft.com/office/powerpoint/2010/main" val="135407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However, there are way too many techniques for me to go learning all of them in one semester. Specially, when some of these are used for completely different aspects of game development. Therefore, for this project I’ve decided to focus on learning how to procedurally generate levels in a way which would be beneficial for a rogue-like game.</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5</a:t>
            </a:fld>
            <a:endParaRPr lang="en-AU"/>
          </a:p>
        </p:txBody>
      </p:sp>
    </p:spTree>
    <p:extLst>
      <p:ext uri="{BB962C8B-B14F-4D97-AF65-F5344CB8AC3E}">
        <p14:creationId xmlns:p14="http://schemas.microsoft.com/office/powerpoint/2010/main" val="173299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When it comes to rogue-likes, procedural generation is the backbone of the genre. Most games in the genre utilise proc gen to generate ever changing levels, and most also use proc gen for their item systems. This is one of the many reasons rogue-likes have high replay value. However, it also means that a lot of games in the genre share similar features.</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6</a:t>
            </a:fld>
            <a:endParaRPr lang="en-AU"/>
          </a:p>
        </p:txBody>
      </p:sp>
    </p:spTree>
    <p:extLst>
      <p:ext uri="{BB962C8B-B14F-4D97-AF65-F5344CB8AC3E}">
        <p14:creationId xmlns:p14="http://schemas.microsoft.com/office/powerpoint/2010/main" val="1371949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Nowadays, most games use proc gen to either generate levels randomly with some rules to fit their needs, and others utilise a strict structure to generate more complex levels which feel crafted to fit a criterion. However, there is a lack of middle ground where these two concepts meet. Therefore, I plan to research and come up with a way to fill this gap.</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7</a:t>
            </a:fld>
            <a:endParaRPr lang="en-AU"/>
          </a:p>
        </p:txBody>
      </p:sp>
    </p:spTree>
    <p:extLst>
      <p:ext uri="{BB962C8B-B14F-4D97-AF65-F5344CB8AC3E}">
        <p14:creationId xmlns:p14="http://schemas.microsoft.com/office/powerpoint/2010/main" val="2694007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with this in mind lets discuss what my project will look like.</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Firstly, what do I want to learn?</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I want to not only learn how to create an algorithm that generates a level that fits my needs, but I also want to understand how it is happening and how I can change it to fit other purposes.</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Since there are so many different ways to procedurally generate levels, I want to be able to understand the differences between some of these techniques so that I can use them and combine them as I need to. </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8</a:t>
            </a:fld>
            <a:endParaRPr lang="en-AU"/>
          </a:p>
        </p:txBody>
      </p:sp>
    </p:spTree>
    <p:extLst>
      <p:ext uri="{BB962C8B-B14F-4D97-AF65-F5344CB8AC3E}">
        <p14:creationId xmlns:p14="http://schemas.microsoft.com/office/powerpoint/2010/main" val="146165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Now lets look at why I want to learn these things. See most of my favourite games are rogue-likes, so naturally I have some ideas to create one of my own. Now in order to do so, I want to be able to procedurally generate levels which feel reactive to certain players conditions, making the player feel like the levels are crafted to their specific scenarios.</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Therefore, for my project I will be focusing on developing an algorithm which uses proc gen to create levels. However, I don’t just want a boring simple dungeon. The whole project will be based on an idea for an elemental driven game where difficulty is an ever changing statistic which is influenced by the player’s actions.</a:t>
            </a:r>
          </a:p>
          <a:p>
            <a:endParaRPr lang="en-AU" dirty="0"/>
          </a:p>
        </p:txBody>
      </p:sp>
      <p:sp>
        <p:nvSpPr>
          <p:cNvPr id="4" name="Slide Number Placeholder 3"/>
          <p:cNvSpPr>
            <a:spLocks noGrp="1"/>
          </p:cNvSpPr>
          <p:nvPr>
            <p:ph type="sldNum" sz="quarter" idx="5"/>
          </p:nvPr>
        </p:nvSpPr>
        <p:spPr/>
        <p:txBody>
          <a:bodyPr/>
          <a:lstStyle/>
          <a:p>
            <a:fld id="{453DC322-816A-4BBA-AC12-C8EAB34D473C}" type="slidenum">
              <a:rPr lang="en-AU" smtClean="0"/>
              <a:t>9</a:t>
            </a:fld>
            <a:endParaRPr lang="en-AU"/>
          </a:p>
        </p:txBody>
      </p:sp>
    </p:spTree>
    <p:extLst>
      <p:ext uri="{BB962C8B-B14F-4D97-AF65-F5344CB8AC3E}">
        <p14:creationId xmlns:p14="http://schemas.microsoft.com/office/powerpoint/2010/main" val="9386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0E5C-AFCA-CB44-A587-6C7EAEB967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CCDF9BC-62B6-77C4-2618-E5769195F3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FC66C37-A405-06CC-8667-42C491774F02}"/>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5" name="Footer Placeholder 4">
            <a:extLst>
              <a:ext uri="{FF2B5EF4-FFF2-40B4-BE49-F238E27FC236}">
                <a16:creationId xmlns:a16="http://schemas.microsoft.com/office/drawing/2014/main" id="{EDECB822-87D4-9C0E-7742-977EC7B21B6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5D8771-D781-2DCE-BAC4-EAE924143A26}"/>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1231781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4669-9B6B-808C-CD7B-7C0ED092E3E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F471403-3853-E39C-E0BB-E611962169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A90F61F-BA8D-038D-F7BB-7D714063A46C}"/>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5" name="Footer Placeholder 4">
            <a:extLst>
              <a:ext uri="{FF2B5EF4-FFF2-40B4-BE49-F238E27FC236}">
                <a16:creationId xmlns:a16="http://schemas.microsoft.com/office/drawing/2014/main" id="{459F2BA0-99EF-03DC-53D0-90C36873576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BB19CEE-72DF-5199-4435-CB479A62BA8D}"/>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411594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D08C50-FAF0-72E4-CFF9-36D05BF848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784911F-E1F4-49F8-1D5B-6B8071C5F3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300A246-26E3-2866-82C0-A57A2DB0E6FA}"/>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5" name="Footer Placeholder 4">
            <a:extLst>
              <a:ext uri="{FF2B5EF4-FFF2-40B4-BE49-F238E27FC236}">
                <a16:creationId xmlns:a16="http://schemas.microsoft.com/office/drawing/2014/main" id="{0EFCA1F6-3912-B39D-C383-72272DA1F41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8FC51C9-2309-23F6-F451-044511CB80DC}"/>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1395331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C64C-B182-3284-B066-492FAD6E1E6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1C7FCE8-BD10-81BA-6115-1D4AF30448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5935022-F34B-9BB3-635A-0A315210E034}"/>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5" name="Footer Placeholder 4">
            <a:extLst>
              <a:ext uri="{FF2B5EF4-FFF2-40B4-BE49-F238E27FC236}">
                <a16:creationId xmlns:a16="http://schemas.microsoft.com/office/drawing/2014/main" id="{F0C72F24-84ED-3104-9F34-CE9952C2E2F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C60A1E-F61A-4B22-BF19-0E85689BC487}"/>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1711550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987A-87CD-8266-79B6-3898696BCA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41F1206-0BBC-8C46-BEC2-E6DB28A064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2F5714-729D-787E-E21B-88EAFBF88199}"/>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5" name="Footer Placeholder 4">
            <a:extLst>
              <a:ext uri="{FF2B5EF4-FFF2-40B4-BE49-F238E27FC236}">
                <a16:creationId xmlns:a16="http://schemas.microsoft.com/office/drawing/2014/main" id="{0650C95A-2BCA-D369-2652-957B0483004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E87CEED-497D-56BA-253F-929559AE1A08}"/>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376124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DD24-6C4F-45E9-7F58-BB49EB01404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B91378E-F460-1912-996B-7CF2B7A8F7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FAC446D-0408-78EB-FFC8-CA23FF814B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BEC93F2-083E-5A7E-AFD7-7899F0A4932E}"/>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6" name="Footer Placeholder 5">
            <a:extLst>
              <a:ext uri="{FF2B5EF4-FFF2-40B4-BE49-F238E27FC236}">
                <a16:creationId xmlns:a16="http://schemas.microsoft.com/office/drawing/2014/main" id="{0A29BA2C-66F0-34D4-D7B7-EC2C0765053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1C38425-BAA1-D986-482C-2FA20FAA753F}"/>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643957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4DFB-51DA-387D-7B42-D76D3236D8B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CBC1DF3-A8A4-688D-F73A-1F683DF35A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B41BFE-3614-D0AF-87BC-572F547DDB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C6AF463E-1141-E60B-9891-D0DFBAEA8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7A372-BA37-B95C-3991-098A58B2DD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6B8938F-5134-26A9-DA49-FD19732E2C35}"/>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8" name="Footer Placeholder 7">
            <a:extLst>
              <a:ext uri="{FF2B5EF4-FFF2-40B4-BE49-F238E27FC236}">
                <a16:creationId xmlns:a16="http://schemas.microsoft.com/office/drawing/2014/main" id="{903C7E95-A442-978E-7566-164713A4E3C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5A09D4C-F3E5-9A9C-75E2-5E4633C7E457}"/>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4077414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1523A-3351-68A4-0A18-62911BB5363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037402A-3844-AF55-ED9F-1433E5BCA632}"/>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4" name="Footer Placeholder 3">
            <a:extLst>
              <a:ext uri="{FF2B5EF4-FFF2-40B4-BE49-F238E27FC236}">
                <a16:creationId xmlns:a16="http://schemas.microsoft.com/office/drawing/2014/main" id="{1B821D43-C62B-D223-B38F-62B46C9BA43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B4BC073-B0E8-5764-D478-FB370E996120}"/>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1891748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5B784B-BDFE-C851-C97E-42EC57C5EBAC}"/>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3" name="Footer Placeholder 2">
            <a:extLst>
              <a:ext uri="{FF2B5EF4-FFF2-40B4-BE49-F238E27FC236}">
                <a16:creationId xmlns:a16="http://schemas.microsoft.com/office/drawing/2014/main" id="{C3F516FE-D87B-6CDC-F984-C9BB6CF5BAA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8410A9D-5477-85DE-1682-F3BAB76F7AAF}"/>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1225706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BACD-5BE4-903E-BA75-B91F43ED0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6C5A279-8D8E-5D65-89BB-1D30A5D0C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840B592-A543-3A01-F40D-5F99A49A3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540993-67C4-219E-1D75-435CA14242E3}"/>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6" name="Footer Placeholder 5">
            <a:extLst>
              <a:ext uri="{FF2B5EF4-FFF2-40B4-BE49-F238E27FC236}">
                <a16:creationId xmlns:a16="http://schemas.microsoft.com/office/drawing/2014/main" id="{EBA773E1-A38D-EF80-97E4-B11F808007B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8359F18-113C-868A-D43B-3154673304B4}"/>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12381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F553-DA94-76C4-D1F7-B9C3852E5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E8055B5-4EB3-19E7-FC1E-E7223BF01C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F8EBD29-6662-AAE1-E431-758BBBAF0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341F31-186F-2E62-CD84-81CEB2C4657B}"/>
              </a:ext>
            </a:extLst>
          </p:cNvPr>
          <p:cNvSpPr>
            <a:spLocks noGrp="1"/>
          </p:cNvSpPr>
          <p:nvPr>
            <p:ph type="dt" sz="half" idx="10"/>
          </p:nvPr>
        </p:nvSpPr>
        <p:spPr/>
        <p:txBody>
          <a:bodyPr/>
          <a:lstStyle/>
          <a:p>
            <a:fld id="{EF62DD6A-2FBE-4693-80B5-48C7058A211B}" type="datetimeFigureOut">
              <a:rPr lang="en-AU" smtClean="0"/>
              <a:t>24/08/2023</a:t>
            </a:fld>
            <a:endParaRPr lang="en-AU"/>
          </a:p>
        </p:txBody>
      </p:sp>
      <p:sp>
        <p:nvSpPr>
          <p:cNvPr id="6" name="Footer Placeholder 5">
            <a:extLst>
              <a:ext uri="{FF2B5EF4-FFF2-40B4-BE49-F238E27FC236}">
                <a16:creationId xmlns:a16="http://schemas.microsoft.com/office/drawing/2014/main" id="{50B72767-38E9-7F07-38D3-74478A6248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44C08D9-EF1A-3815-2E93-5AA9A42A2D41}"/>
              </a:ext>
            </a:extLst>
          </p:cNvPr>
          <p:cNvSpPr>
            <a:spLocks noGrp="1"/>
          </p:cNvSpPr>
          <p:nvPr>
            <p:ph type="sldNum" sz="quarter" idx="12"/>
          </p:nvPr>
        </p:nvSpPr>
        <p:spPr/>
        <p:txBody>
          <a:bodyPr/>
          <a:lstStyle/>
          <a:p>
            <a:fld id="{6A57D108-C036-47E1-984C-7913369B2811}" type="slidenum">
              <a:rPr lang="en-AU" smtClean="0"/>
              <a:t>‹#›</a:t>
            </a:fld>
            <a:endParaRPr lang="en-AU"/>
          </a:p>
        </p:txBody>
      </p:sp>
    </p:spTree>
    <p:extLst>
      <p:ext uri="{BB962C8B-B14F-4D97-AF65-F5344CB8AC3E}">
        <p14:creationId xmlns:p14="http://schemas.microsoft.com/office/powerpoint/2010/main" val="388293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1E751-70F7-AE70-9F4A-7DB761459B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D127C20-31DA-28C3-6E4F-A98CD7801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3F581D6-4D74-8634-5A9A-91E747D729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2DD6A-2FBE-4693-80B5-48C7058A211B}" type="datetimeFigureOut">
              <a:rPr lang="en-AU" smtClean="0"/>
              <a:t>24/08/2023</a:t>
            </a:fld>
            <a:endParaRPr lang="en-AU"/>
          </a:p>
        </p:txBody>
      </p:sp>
      <p:sp>
        <p:nvSpPr>
          <p:cNvPr id="5" name="Footer Placeholder 4">
            <a:extLst>
              <a:ext uri="{FF2B5EF4-FFF2-40B4-BE49-F238E27FC236}">
                <a16:creationId xmlns:a16="http://schemas.microsoft.com/office/drawing/2014/main" id="{F98D1439-1018-7295-909D-FD1F1DE8C6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2E4B198-07AE-2713-726F-20A4C7ABD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57D108-C036-47E1-984C-7913369B2811}" type="slidenum">
              <a:rPr lang="en-AU" smtClean="0"/>
              <a:t>‹#›</a:t>
            </a:fld>
            <a:endParaRPr lang="en-AU"/>
          </a:p>
        </p:txBody>
      </p:sp>
    </p:spTree>
    <p:extLst>
      <p:ext uri="{BB962C8B-B14F-4D97-AF65-F5344CB8AC3E}">
        <p14:creationId xmlns:p14="http://schemas.microsoft.com/office/powerpoint/2010/main" val="2081901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audio" Target="../media/media10.m4a"/><Relationship Id="rId7" Type="http://schemas.microsoft.com/office/2007/relationships/hdphoto" Target="../media/hdphoto2.wdp"/><Relationship Id="rId12" Type="http://schemas.openxmlformats.org/officeDocument/2006/relationships/image" Target="../media/image34.png"/><Relationship Id="rId2" Type="http://schemas.microsoft.com/office/2007/relationships/media" Target="../media/media10.m4a"/><Relationship Id="rId16" Type="http://schemas.openxmlformats.org/officeDocument/2006/relationships/image" Target="../media/image1.png"/><Relationship Id="rId1" Type="http://schemas.openxmlformats.org/officeDocument/2006/relationships/tags" Target="../tags/tag1.xml"/><Relationship Id="rId6" Type="http://schemas.openxmlformats.org/officeDocument/2006/relationships/image" Target="../media/image31.png"/><Relationship Id="rId11" Type="http://schemas.microsoft.com/office/2007/relationships/hdphoto" Target="../media/hdphoto4.wdp"/><Relationship Id="rId5" Type="http://schemas.openxmlformats.org/officeDocument/2006/relationships/notesSlide" Target="../notesSlides/notesSlide10.xml"/><Relationship Id="rId15" Type="http://schemas.openxmlformats.org/officeDocument/2006/relationships/image" Target="../media/image37.png"/><Relationship Id="rId10" Type="http://schemas.openxmlformats.org/officeDocument/2006/relationships/image" Target="../media/image33.png"/><Relationship Id="rId4" Type="http://schemas.openxmlformats.org/officeDocument/2006/relationships/slideLayout" Target="../slideLayouts/slideLayout2.xml"/><Relationship Id="rId9" Type="http://schemas.microsoft.com/office/2007/relationships/hdphoto" Target="../media/hdphoto3.wdp"/><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12"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3.xml"/><Relationship Id="rId11" Type="http://schemas.microsoft.com/office/2007/relationships/hdphoto" Target="../media/hdphoto5.wdp"/><Relationship Id="rId5" Type="http://schemas.openxmlformats.org/officeDocument/2006/relationships/diagramData" Target="../diagrams/data3.xml"/><Relationship Id="rId10" Type="http://schemas.openxmlformats.org/officeDocument/2006/relationships/image" Target="../media/image38.png"/><Relationship Id="rId4" Type="http://schemas.openxmlformats.org/officeDocument/2006/relationships/notesSlide" Target="../notesSlides/notesSlide11.xml"/><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8" Type="http://schemas.openxmlformats.org/officeDocument/2006/relationships/hyperlink" Target="https://dl.acm.org/doi/10.1145/3402942.3402945" TargetMode="External"/><Relationship Id="rId3" Type="http://schemas.openxmlformats.org/officeDocument/2006/relationships/slideLayout" Target="../slideLayouts/slideLayout2.xml"/><Relationship Id="rId7" Type="http://schemas.openxmlformats.org/officeDocument/2006/relationships/hyperlink" Target="https://www.youtube.com/watch?v=1-HIA6-LBJc" TargetMode="External"/><Relationship Id="rId12"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www.rockpapershotgun.com/how-do-roguelikes-generate-levels" TargetMode="External"/><Relationship Id="rId11" Type="http://schemas.openxmlformats.org/officeDocument/2006/relationships/hyperlink" Target="https://www.boristhebrave.com/2020/09/12/dungeon-generation-in-binding-of-isaac/" TargetMode="External"/><Relationship Id="rId5" Type="http://schemas.openxmlformats.org/officeDocument/2006/relationships/hyperlink" Target="https://dribbble.com/lwdavisdesigns" TargetMode="External"/><Relationship Id="rId10" Type="http://schemas.openxmlformats.org/officeDocument/2006/relationships/hyperlink" Target="https://tuliomarks.medium.com/how-i-created-roguelike-map-with-procedural-generation-630043f9a93f" TargetMode="External"/><Relationship Id="rId4" Type="http://schemas.openxmlformats.org/officeDocument/2006/relationships/notesSlide" Target="../notesSlides/notesSlide12.xml"/><Relationship Id="rId9" Type="http://schemas.openxmlformats.org/officeDocument/2006/relationships/hyperlink" Target="https://kentpawson123.medium.com/procedural-generation-an-overview-1b054a0f8d4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11" Type="http://schemas.openxmlformats.org/officeDocument/2006/relationships/image" Target="../media/image1.png"/><Relationship Id="rId5" Type="http://schemas.openxmlformats.org/officeDocument/2006/relationships/diagramData" Target="../diagrams/data1.xml"/><Relationship Id="rId10" Type="http://schemas.openxmlformats.org/officeDocument/2006/relationships/image" Target="../media/image9.jpe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notesSlide" Target="../notesSlides/notesSlide6.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30.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5B9354-7E2D-A743-3DD6-1939985C5632}"/>
              </a:ext>
            </a:extLst>
          </p:cNvPr>
          <p:cNvSpPr>
            <a:spLocks noGrp="1"/>
          </p:cNvSpPr>
          <p:nvPr>
            <p:ph type="ctrTitle"/>
          </p:nvPr>
        </p:nvSpPr>
        <p:spPr>
          <a:xfrm>
            <a:off x="3581400" y="965580"/>
            <a:ext cx="5204489" cy="3160593"/>
          </a:xfrm>
        </p:spPr>
        <p:txBody>
          <a:bodyPr>
            <a:normAutofit/>
          </a:bodyPr>
          <a:lstStyle/>
          <a:p>
            <a:r>
              <a:rPr lang="en-AU" sz="5400">
                <a:solidFill>
                  <a:schemeClr val="bg1"/>
                </a:solidFill>
              </a:rPr>
              <a:t>Procedural Generation</a:t>
            </a:r>
          </a:p>
        </p:txBody>
      </p:sp>
      <p:sp>
        <p:nvSpPr>
          <p:cNvPr id="3" name="Subtitle 2">
            <a:extLst>
              <a:ext uri="{FF2B5EF4-FFF2-40B4-BE49-F238E27FC236}">
                <a16:creationId xmlns:a16="http://schemas.microsoft.com/office/drawing/2014/main" id="{3569E0A0-4514-8EB3-C223-755429CE6221}"/>
              </a:ext>
            </a:extLst>
          </p:cNvPr>
          <p:cNvSpPr>
            <a:spLocks noGrp="1"/>
          </p:cNvSpPr>
          <p:nvPr>
            <p:ph type="subTitle" idx="1"/>
          </p:nvPr>
        </p:nvSpPr>
        <p:spPr>
          <a:xfrm>
            <a:off x="3820817" y="4409960"/>
            <a:ext cx="4508641" cy="1116414"/>
          </a:xfrm>
        </p:spPr>
        <p:txBody>
          <a:bodyPr>
            <a:normAutofit/>
          </a:bodyPr>
          <a:lstStyle/>
          <a:p>
            <a:endParaRPr lang="en-AU" sz="2000">
              <a:solidFill>
                <a:schemeClr val="bg1"/>
              </a:solidFill>
            </a:endParaRP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pic>
        <p:nvPicPr>
          <p:cNvPr id="25" name="Audio 24">
            <a:hlinkClick r:id="" action="ppaction://media"/>
            <a:extLst>
              <a:ext uri="{FF2B5EF4-FFF2-40B4-BE49-F238E27FC236}">
                <a16:creationId xmlns:a16="http://schemas.microsoft.com/office/drawing/2014/main" id="{953B58E0-2F26-BDB5-9370-7B340DDDB9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7777974"/>
      </p:ext>
    </p:extLst>
  </p:cSld>
  <p:clrMapOvr>
    <a:masterClrMapping/>
  </p:clrMapOvr>
  <mc:AlternateContent xmlns:mc="http://schemas.openxmlformats.org/markup-compatibility/2006">
    <mc:Choice xmlns:p14="http://schemas.microsoft.com/office/powerpoint/2010/main" Requires="p14">
      <p:transition spd="slow" p14:dur="2000" advTm="6387"/>
    </mc:Choice>
    <mc:Fallback>
      <p:transition spd="slow" advTm="6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355208" y="318872"/>
            <a:ext cx="7420531" cy="944044"/>
          </a:xfrm>
        </p:spPr>
        <p:txBody>
          <a:bodyPr>
            <a:normAutofit/>
          </a:bodyPr>
          <a:lstStyle/>
          <a:p>
            <a:pPr algn="ctr"/>
            <a:r>
              <a:rPr lang="en-AU" dirty="0">
                <a:solidFill>
                  <a:schemeClr val="bg1"/>
                </a:solidFill>
              </a:rPr>
              <a:t>What Does This Mean?</a:t>
            </a:r>
          </a:p>
        </p:txBody>
      </p:sp>
      <p:sp>
        <p:nvSpPr>
          <p:cNvPr id="1072" name="Freeform: Shape 1071">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4" name="Freeform: Shape 1073">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6" name="Group 1075">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077" name="Freeform: Shape 1076">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8" name="Freeform: Shape 1077">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9" name="Freeform: Shape 1078">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0" name="Freeform: Shape 1079">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1" name="Freeform: Shape 1080">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2" name="Freeform: Shape 1081">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3" name="Freeform: Shape 1082">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Freeform: Shape 1083">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5" name="Freeform: Shape 1084">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6" name="Freeform: Shape 1085">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7" name="Freeform: Shape 1086">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8" name="Freeform: Shape 1087">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9" name="Freeform: Shape 1088">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pic>
        <p:nvPicPr>
          <p:cNvPr id="5122" name="Picture 2" descr="Squirtle">
            <a:extLst>
              <a:ext uri="{FF2B5EF4-FFF2-40B4-BE49-F238E27FC236}">
                <a16:creationId xmlns:a16="http://schemas.microsoft.com/office/drawing/2014/main" id="{5455FA21-B229-B696-1318-CC433052A25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47397" y="3915437"/>
            <a:ext cx="2035407" cy="15265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ulbasaur">
            <a:extLst>
              <a:ext uri="{FF2B5EF4-FFF2-40B4-BE49-F238E27FC236}">
                <a16:creationId xmlns:a16="http://schemas.microsoft.com/office/drawing/2014/main" id="{C66CD7D5-24DE-7AB0-6BD8-AF4C1E30FDA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5440" y="3919491"/>
            <a:ext cx="2035407" cy="152655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harmander">
            <a:extLst>
              <a:ext uri="{FF2B5EF4-FFF2-40B4-BE49-F238E27FC236}">
                <a16:creationId xmlns:a16="http://schemas.microsoft.com/office/drawing/2014/main" id="{76DDC173-3C58-CC97-B11A-ADD8F290B14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70294" y="2357029"/>
            <a:ext cx="2035407" cy="152655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rved Arrow Red PNGs for Free Download">
            <a:extLst>
              <a:ext uri="{FF2B5EF4-FFF2-40B4-BE49-F238E27FC236}">
                <a16:creationId xmlns:a16="http://schemas.microsoft.com/office/drawing/2014/main" id="{53E7B70D-242A-2857-0AA1-4047051523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1000962" y="3420812"/>
            <a:ext cx="616534" cy="6165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Curved Arrow Red PNGs for Free Download">
            <a:extLst>
              <a:ext uri="{FF2B5EF4-FFF2-40B4-BE49-F238E27FC236}">
                <a16:creationId xmlns:a16="http://schemas.microsoft.com/office/drawing/2014/main" id="{B8FC84CC-77D7-8460-210D-5443675A9D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411386" flipV="1">
            <a:off x="2768472" y="3400162"/>
            <a:ext cx="616534" cy="6165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urved Arrow Red PNGs for Free Download">
            <a:extLst>
              <a:ext uri="{FF2B5EF4-FFF2-40B4-BE49-F238E27FC236}">
                <a16:creationId xmlns:a16="http://schemas.microsoft.com/office/drawing/2014/main" id="{A21D6F78-AF4F-5B36-D4E8-D695FCE1C1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984452" flipV="1">
            <a:off x="1899407" y="5021156"/>
            <a:ext cx="616534" cy="616534"/>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BA10161B-3E08-2361-4A3C-36785883502C}"/>
              </a:ext>
            </a:extLst>
          </p:cNvPr>
          <p:cNvSpPr/>
          <p:nvPr/>
        </p:nvSpPr>
        <p:spPr>
          <a:xfrm rot="3206930">
            <a:off x="2504593" y="2045577"/>
            <a:ext cx="275089" cy="6136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A6339149-57D8-92DF-25A1-262E0DEE3B78}"/>
              </a:ext>
            </a:extLst>
          </p:cNvPr>
          <p:cNvSpPr txBox="1"/>
          <p:nvPr/>
        </p:nvSpPr>
        <p:spPr>
          <a:xfrm>
            <a:off x="2825981" y="1725426"/>
            <a:ext cx="759439" cy="369332"/>
          </a:xfrm>
          <a:prstGeom prst="rect">
            <a:avLst/>
          </a:prstGeom>
          <a:noFill/>
        </p:spPr>
        <p:txBody>
          <a:bodyPr wrap="none" rtlCol="0">
            <a:spAutoFit/>
          </a:bodyPr>
          <a:lstStyle/>
          <a:p>
            <a:r>
              <a:rPr lang="en-AU" dirty="0">
                <a:solidFill>
                  <a:schemeClr val="bg1"/>
                </a:solidFill>
              </a:rPr>
              <a:t>Player</a:t>
            </a:r>
          </a:p>
        </p:txBody>
      </p:sp>
      <p:sp>
        <p:nvSpPr>
          <p:cNvPr id="11" name="TextBox 10">
            <a:extLst>
              <a:ext uri="{FF2B5EF4-FFF2-40B4-BE49-F238E27FC236}">
                <a16:creationId xmlns:a16="http://schemas.microsoft.com/office/drawing/2014/main" id="{F3C4DB40-015D-D6A9-01FD-1A4809C92E13}"/>
              </a:ext>
            </a:extLst>
          </p:cNvPr>
          <p:cNvSpPr txBox="1"/>
          <p:nvPr/>
        </p:nvSpPr>
        <p:spPr>
          <a:xfrm>
            <a:off x="5174900" y="1910092"/>
            <a:ext cx="1486641" cy="369332"/>
          </a:xfrm>
          <a:prstGeom prst="rect">
            <a:avLst/>
          </a:prstGeom>
          <a:noFill/>
        </p:spPr>
        <p:txBody>
          <a:bodyPr wrap="square" rtlCol="0">
            <a:spAutoFit/>
          </a:bodyPr>
          <a:lstStyle/>
          <a:p>
            <a:r>
              <a:rPr lang="en-AU" b="1" dirty="0">
                <a:solidFill>
                  <a:schemeClr val="bg1"/>
                </a:solidFill>
              </a:rPr>
              <a:t>Difficulty = 0 </a:t>
            </a:r>
          </a:p>
        </p:txBody>
      </p:sp>
      <p:pic>
        <p:nvPicPr>
          <p:cNvPr id="14" name="Picture 13">
            <a:extLst>
              <a:ext uri="{FF2B5EF4-FFF2-40B4-BE49-F238E27FC236}">
                <a16:creationId xmlns:a16="http://schemas.microsoft.com/office/drawing/2014/main" id="{30F1DE3A-075B-269B-388E-D00B26838F85}"/>
              </a:ext>
            </a:extLst>
          </p:cNvPr>
          <p:cNvPicPr>
            <a:picLocks noChangeAspect="1"/>
          </p:cNvPicPr>
          <p:nvPr/>
        </p:nvPicPr>
        <p:blipFill>
          <a:blip r:embed="rId13"/>
          <a:stretch>
            <a:fillRect/>
          </a:stretch>
        </p:blipFill>
        <p:spPr>
          <a:xfrm>
            <a:off x="4880460" y="2440595"/>
            <a:ext cx="3532551" cy="2757308"/>
          </a:xfrm>
          <a:prstGeom prst="rect">
            <a:avLst/>
          </a:prstGeom>
        </p:spPr>
      </p:pic>
      <p:sp>
        <p:nvSpPr>
          <p:cNvPr id="15" name="Oval 14">
            <a:extLst>
              <a:ext uri="{FF2B5EF4-FFF2-40B4-BE49-F238E27FC236}">
                <a16:creationId xmlns:a16="http://schemas.microsoft.com/office/drawing/2014/main" id="{7A65BB79-1100-FBEE-CE78-FC955F92F31F}"/>
              </a:ext>
            </a:extLst>
          </p:cNvPr>
          <p:cNvSpPr/>
          <p:nvPr/>
        </p:nvSpPr>
        <p:spPr>
          <a:xfrm>
            <a:off x="6572057" y="3483235"/>
            <a:ext cx="180000" cy="180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16" name="Oval 15">
            <a:extLst>
              <a:ext uri="{FF2B5EF4-FFF2-40B4-BE49-F238E27FC236}">
                <a16:creationId xmlns:a16="http://schemas.microsoft.com/office/drawing/2014/main" id="{61365E82-7CDC-EF96-2852-68931D654C88}"/>
              </a:ext>
            </a:extLst>
          </p:cNvPr>
          <p:cNvSpPr/>
          <p:nvPr/>
        </p:nvSpPr>
        <p:spPr>
          <a:xfrm>
            <a:off x="7146487" y="3483235"/>
            <a:ext cx="180000" cy="180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17" name="Oval 16">
            <a:extLst>
              <a:ext uri="{FF2B5EF4-FFF2-40B4-BE49-F238E27FC236}">
                <a16:creationId xmlns:a16="http://schemas.microsoft.com/office/drawing/2014/main" id="{619EEC41-8AE8-F98A-E196-C40D079CC176}"/>
              </a:ext>
            </a:extLst>
          </p:cNvPr>
          <p:cNvSpPr/>
          <p:nvPr/>
        </p:nvSpPr>
        <p:spPr>
          <a:xfrm>
            <a:off x="7685739" y="3483235"/>
            <a:ext cx="180000" cy="180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18" name="Oval 17">
            <a:extLst>
              <a:ext uri="{FF2B5EF4-FFF2-40B4-BE49-F238E27FC236}">
                <a16:creationId xmlns:a16="http://schemas.microsoft.com/office/drawing/2014/main" id="{0E959DA6-5A5F-EE3F-968D-B0CB32826E67}"/>
              </a:ext>
            </a:extLst>
          </p:cNvPr>
          <p:cNvSpPr/>
          <p:nvPr/>
        </p:nvSpPr>
        <p:spPr>
          <a:xfrm>
            <a:off x="6035080" y="4035057"/>
            <a:ext cx="180000" cy="180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19" name="Oval 18">
            <a:extLst>
              <a:ext uri="{FF2B5EF4-FFF2-40B4-BE49-F238E27FC236}">
                <a16:creationId xmlns:a16="http://schemas.microsoft.com/office/drawing/2014/main" id="{E5B07AA8-E29A-5874-38D8-8FB0D16162C3}"/>
              </a:ext>
            </a:extLst>
          </p:cNvPr>
          <p:cNvSpPr/>
          <p:nvPr/>
        </p:nvSpPr>
        <p:spPr>
          <a:xfrm>
            <a:off x="6011388" y="4588714"/>
            <a:ext cx="180000" cy="180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20" name="Oval 19">
            <a:extLst>
              <a:ext uri="{FF2B5EF4-FFF2-40B4-BE49-F238E27FC236}">
                <a16:creationId xmlns:a16="http://schemas.microsoft.com/office/drawing/2014/main" id="{57D4960C-44C2-DEF0-62EF-231C089D4636}"/>
              </a:ext>
            </a:extLst>
          </p:cNvPr>
          <p:cNvSpPr/>
          <p:nvPr/>
        </p:nvSpPr>
        <p:spPr>
          <a:xfrm>
            <a:off x="5150078" y="5280134"/>
            <a:ext cx="180000" cy="180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21" name="TextBox 20">
            <a:extLst>
              <a:ext uri="{FF2B5EF4-FFF2-40B4-BE49-F238E27FC236}">
                <a16:creationId xmlns:a16="http://schemas.microsoft.com/office/drawing/2014/main" id="{620BDF09-13FB-4E68-CE11-E81AA7ECC95B}"/>
              </a:ext>
            </a:extLst>
          </p:cNvPr>
          <p:cNvSpPr txBox="1"/>
          <p:nvPr/>
        </p:nvSpPr>
        <p:spPr>
          <a:xfrm>
            <a:off x="5361227" y="5197903"/>
            <a:ext cx="1390830" cy="369332"/>
          </a:xfrm>
          <a:prstGeom prst="rect">
            <a:avLst/>
          </a:prstGeom>
          <a:noFill/>
        </p:spPr>
        <p:txBody>
          <a:bodyPr wrap="none" rtlCol="0">
            <a:spAutoFit/>
          </a:bodyPr>
          <a:lstStyle/>
          <a:p>
            <a:r>
              <a:rPr lang="en-AU" dirty="0">
                <a:solidFill>
                  <a:schemeClr val="bg1"/>
                </a:solidFill>
              </a:rPr>
              <a:t>= Fire Enemy</a:t>
            </a:r>
          </a:p>
        </p:txBody>
      </p:sp>
      <p:sp>
        <p:nvSpPr>
          <p:cNvPr id="22" name="Oval 21">
            <a:extLst>
              <a:ext uri="{FF2B5EF4-FFF2-40B4-BE49-F238E27FC236}">
                <a16:creationId xmlns:a16="http://schemas.microsoft.com/office/drawing/2014/main" id="{E7DF92CB-8856-03F4-813B-94BA4731D8FA}"/>
              </a:ext>
            </a:extLst>
          </p:cNvPr>
          <p:cNvSpPr/>
          <p:nvPr/>
        </p:nvSpPr>
        <p:spPr>
          <a:xfrm>
            <a:off x="5150078" y="5614772"/>
            <a:ext cx="180000" cy="180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23" name="TextBox 22">
            <a:extLst>
              <a:ext uri="{FF2B5EF4-FFF2-40B4-BE49-F238E27FC236}">
                <a16:creationId xmlns:a16="http://schemas.microsoft.com/office/drawing/2014/main" id="{F5C37FFD-DADB-766F-127F-6513BD1F85DD}"/>
              </a:ext>
            </a:extLst>
          </p:cNvPr>
          <p:cNvSpPr txBox="1"/>
          <p:nvPr/>
        </p:nvSpPr>
        <p:spPr>
          <a:xfrm>
            <a:off x="5360490" y="5557983"/>
            <a:ext cx="1615250" cy="369332"/>
          </a:xfrm>
          <a:prstGeom prst="rect">
            <a:avLst/>
          </a:prstGeom>
          <a:noFill/>
        </p:spPr>
        <p:txBody>
          <a:bodyPr wrap="none" rtlCol="0">
            <a:spAutoFit/>
          </a:bodyPr>
          <a:lstStyle/>
          <a:p>
            <a:r>
              <a:rPr lang="en-AU" dirty="0">
                <a:solidFill>
                  <a:schemeClr val="bg1"/>
                </a:solidFill>
              </a:rPr>
              <a:t>= Water Enemy</a:t>
            </a:r>
          </a:p>
        </p:txBody>
      </p:sp>
      <p:pic>
        <p:nvPicPr>
          <p:cNvPr id="27" name="Picture 26">
            <a:extLst>
              <a:ext uri="{FF2B5EF4-FFF2-40B4-BE49-F238E27FC236}">
                <a16:creationId xmlns:a16="http://schemas.microsoft.com/office/drawing/2014/main" id="{4CBC8B28-6891-4803-3F57-43AE2ED03D54}"/>
              </a:ext>
            </a:extLst>
          </p:cNvPr>
          <p:cNvPicPr>
            <a:picLocks noChangeAspect="1"/>
          </p:cNvPicPr>
          <p:nvPr/>
        </p:nvPicPr>
        <p:blipFill>
          <a:blip r:embed="rId14"/>
          <a:stretch>
            <a:fillRect/>
          </a:stretch>
        </p:blipFill>
        <p:spPr>
          <a:xfrm>
            <a:off x="8593829" y="1796291"/>
            <a:ext cx="2943636" cy="3343742"/>
          </a:xfrm>
          <a:prstGeom prst="rect">
            <a:avLst/>
          </a:prstGeom>
        </p:spPr>
      </p:pic>
      <p:sp>
        <p:nvSpPr>
          <p:cNvPr id="24" name="TextBox 23">
            <a:extLst>
              <a:ext uri="{FF2B5EF4-FFF2-40B4-BE49-F238E27FC236}">
                <a16:creationId xmlns:a16="http://schemas.microsoft.com/office/drawing/2014/main" id="{38817115-0F74-B836-0856-68159198E5C5}"/>
              </a:ext>
            </a:extLst>
          </p:cNvPr>
          <p:cNvSpPr txBox="1"/>
          <p:nvPr/>
        </p:nvSpPr>
        <p:spPr>
          <a:xfrm>
            <a:off x="8835392" y="1910092"/>
            <a:ext cx="1236500" cy="369332"/>
          </a:xfrm>
          <a:prstGeom prst="rect">
            <a:avLst/>
          </a:prstGeom>
          <a:noFill/>
        </p:spPr>
        <p:txBody>
          <a:bodyPr wrap="square" rtlCol="0">
            <a:spAutoFit/>
          </a:bodyPr>
          <a:lstStyle/>
          <a:p>
            <a:r>
              <a:rPr lang="en-AU" b="1" dirty="0">
                <a:solidFill>
                  <a:schemeClr val="bg1"/>
                </a:solidFill>
              </a:rPr>
              <a:t>Difficulty = </a:t>
            </a:r>
          </a:p>
        </p:txBody>
      </p:sp>
      <p:sp>
        <p:nvSpPr>
          <p:cNvPr id="25" name="TextBox 24">
            <a:extLst>
              <a:ext uri="{FF2B5EF4-FFF2-40B4-BE49-F238E27FC236}">
                <a16:creationId xmlns:a16="http://schemas.microsoft.com/office/drawing/2014/main" id="{98B31ED2-E731-C47B-EFC2-77452F87F2E6}"/>
              </a:ext>
            </a:extLst>
          </p:cNvPr>
          <p:cNvSpPr txBox="1"/>
          <p:nvPr/>
        </p:nvSpPr>
        <p:spPr>
          <a:xfrm>
            <a:off x="10005252" y="1910092"/>
            <a:ext cx="317296" cy="369332"/>
          </a:xfrm>
          <a:prstGeom prst="rect">
            <a:avLst/>
          </a:prstGeom>
          <a:noFill/>
        </p:spPr>
        <p:txBody>
          <a:bodyPr wrap="square" rtlCol="0">
            <a:spAutoFit/>
          </a:bodyPr>
          <a:lstStyle/>
          <a:p>
            <a:r>
              <a:rPr lang="en-AU" b="1" dirty="0">
                <a:solidFill>
                  <a:schemeClr val="bg1"/>
                </a:solidFill>
              </a:rPr>
              <a:t>5</a:t>
            </a:r>
          </a:p>
        </p:txBody>
      </p:sp>
      <p:sp>
        <p:nvSpPr>
          <p:cNvPr id="28" name="Oval 27">
            <a:extLst>
              <a:ext uri="{FF2B5EF4-FFF2-40B4-BE49-F238E27FC236}">
                <a16:creationId xmlns:a16="http://schemas.microsoft.com/office/drawing/2014/main" id="{B1EACE31-F9EF-7307-1D47-5849DA9DECAA}"/>
              </a:ext>
            </a:extLst>
          </p:cNvPr>
          <p:cNvSpPr/>
          <p:nvPr/>
        </p:nvSpPr>
        <p:spPr>
          <a:xfrm>
            <a:off x="9719600" y="4280921"/>
            <a:ext cx="180000" cy="180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29" name="Oval 28">
            <a:extLst>
              <a:ext uri="{FF2B5EF4-FFF2-40B4-BE49-F238E27FC236}">
                <a16:creationId xmlns:a16="http://schemas.microsoft.com/office/drawing/2014/main" id="{DE51CA09-4A94-9329-7E58-72F85367B0CC}"/>
              </a:ext>
            </a:extLst>
          </p:cNvPr>
          <p:cNvSpPr/>
          <p:nvPr/>
        </p:nvSpPr>
        <p:spPr>
          <a:xfrm>
            <a:off x="10681764" y="3819249"/>
            <a:ext cx="180000" cy="180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30" name="Oval 29">
            <a:extLst>
              <a:ext uri="{FF2B5EF4-FFF2-40B4-BE49-F238E27FC236}">
                <a16:creationId xmlns:a16="http://schemas.microsoft.com/office/drawing/2014/main" id="{3F97EB16-7C23-1DA3-0B82-B494BBDFA7FE}"/>
              </a:ext>
            </a:extLst>
          </p:cNvPr>
          <p:cNvSpPr/>
          <p:nvPr/>
        </p:nvSpPr>
        <p:spPr>
          <a:xfrm>
            <a:off x="10681764" y="3378162"/>
            <a:ext cx="180000" cy="180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31" name="Oval 30">
            <a:extLst>
              <a:ext uri="{FF2B5EF4-FFF2-40B4-BE49-F238E27FC236}">
                <a16:creationId xmlns:a16="http://schemas.microsoft.com/office/drawing/2014/main" id="{32ED794A-8075-9924-74D9-731B3CDF1A82}"/>
              </a:ext>
            </a:extLst>
          </p:cNvPr>
          <p:cNvSpPr/>
          <p:nvPr/>
        </p:nvSpPr>
        <p:spPr>
          <a:xfrm>
            <a:off x="10681764" y="2496796"/>
            <a:ext cx="180000" cy="180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32" name="Oval 31">
            <a:extLst>
              <a:ext uri="{FF2B5EF4-FFF2-40B4-BE49-F238E27FC236}">
                <a16:creationId xmlns:a16="http://schemas.microsoft.com/office/drawing/2014/main" id="{608B045B-778D-7650-E74F-C89982C67F4D}"/>
              </a:ext>
            </a:extLst>
          </p:cNvPr>
          <p:cNvSpPr/>
          <p:nvPr/>
        </p:nvSpPr>
        <p:spPr>
          <a:xfrm>
            <a:off x="8856652" y="3793584"/>
            <a:ext cx="180000" cy="180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33" name="Oval 32">
            <a:extLst>
              <a:ext uri="{FF2B5EF4-FFF2-40B4-BE49-F238E27FC236}">
                <a16:creationId xmlns:a16="http://schemas.microsoft.com/office/drawing/2014/main" id="{F91D2CF4-AB98-9A3B-6BB5-9B29D6EAEAE1}"/>
              </a:ext>
            </a:extLst>
          </p:cNvPr>
          <p:cNvSpPr/>
          <p:nvPr/>
        </p:nvSpPr>
        <p:spPr>
          <a:xfrm>
            <a:off x="8885065" y="4265622"/>
            <a:ext cx="180000" cy="180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34" name="Oval 33">
            <a:extLst>
              <a:ext uri="{FF2B5EF4-FFF2-40B4-BE49-F238E27FC236}">
                <a16:creationId xmlns:a16="http://schemas.microsoft.com/office/drawing/2014/main" id="{B87EC076-A552-4E46-6D1A-D422A4CAFB8A}"/>
              </a:ext>
            </a:extLst>
          </p:cNvPr>
          <p:cNvSpPr/>
          <p:nvPr/>
        </p:nvSpPr>
        <p:spPr>
          <a:xfrm>
            <a:off x="10208356" y="4678714"/>
            <a:ext cx="180000" cy="180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35" name="Oval 34">
            <a:extLst>
              <a:ext uri="{FF2B5EF4-FFF2-40B4-BE49-F238E27FC236}">
                <a16:creationId xmlns:a16="http://schemas.microsoft.com/office/drawing/2014/main" id="{D9C03908-237B-FFDD-27E9-2AD314383B99}"/>
              </a:ext>
            </a:extLst>
          </p:cNvPr>
          <p:cNvSpPr/>
          <p:nvPr/>
        </p:nvSpPr>
        <p:spPr>
          <a:xfrm>
            <a:off x="10667520" y="2934818"/>
            <a:ext cx="180000" cy="180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pic>
        <p:nvPicPr>
          <p:cNvPr id="37" name="Picture 36">
            <a:extLst>
              <a:ext uri="{FF2B5EF4-FFF2-40B4-BE49-F238E27FC236}">
                <a16:creationId xmlns:a16="http://schemas.microsoft.com/office/drawing/2014/main" id="{C0126D46-63AE-855D-E54D-3C5A5E27A4C1}"/>
              </a:ext>
            </a:extLst>
          </p:cNvPr>
          <p:cNvPicPr>
            <a:picLocks noChangeAspect="1"/>
          </p:cNvPicPr>
          <p:nvPr/>
        </p:nvPicPr>
        <p:blipFill>
          <a:blip r:embed="rId15"/>
          <a:stretch>
            <a:fillRect/>
          </a:stretch>
        </p:blipFill>
        <p:spPr>
          <a:xfrm>
            <a:off x="8336301" y="1409284"/>
            <a:ext cx="3483376" cy="3730749"/>
          </a:xfrm>
          <a:prstGeom prst="rect">
            <a:avLst/>
          </a:prstGeom>
        </p:spPr>
      </p:pic>
      <p:pic>
        <p:nvPicPr>
          <p:cNvPr id="1055" name="Audio 1054">
            <a:hlinkClick r:id="" action="ppaction://media"/>
            <a:extLst>
              <a:ext uri="{FF2B5EF4-FFF2-40B4-BE49-F238E27FC236}">
                <a16:creationId xmlns:a16="http://schemas.microsoft.com/office/drawing/2014/main" id="{4949DD00-1617-EC71-C6C8-E0BC7AF82F57}"/>
              </a:ext>
            </a:extLst>
          </p:cNvPr>
          <p:cNvPicPr>
            <a:picLocks noChangeAspect="1"/>
          </p:cNvPicPr>
          <p:nvPr>
            <a:audioFile r:link="rId3"/>
            <p:extLst>
              <p:ext uri="{DAA4B4D4-6D71-4841-9C94-3DE7FCFB9230}">
                <p14:media xmlns:p14="http://schemas.microsoft.com/office/powerpoint/2010/main" r:embed="rId2"/>
              </p:ext>
            </p:extLst>
          </p:nvPr>
        </p:nvPicPr>
        <p:blipFill>
          <a:blip r:embed="rId1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34848266"/>
      </p:ext>
    </p:extLst>
  </p:cSld>
  <p:clrMapOvr>
    <a:masterClrMapping/>
  </p:clrMapOvr>
  <mc:AlternateContent xmlns:mc="http://schemas.openxmlformats.org/markup-compatibility/2006">
    <mc:Choice xmlns:p14="http://schemas.microsoft.com/office/powerpoint/2010/main" Requires="p14">
      <p:transition spd="slow" p14:dur="2000" advTm="37970"/>
    </mc:Choice>
    <mc:Fallback>
      <p:transition spd="slow" advTm="37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5"/>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1000"/>
                                  </p:stCondLst>
                                  <p:childTnLst>
                                    <p:set>
                                      <p:cBhvr>
                                        <p:cTn id="31" dur="1" fill="hold">
                                          <p:stCondLst>
                                            <p:cond delay="0"/>
                                          </p:stCondLst>
                                        </p:cTn>
                                        <p:tgtEl>
                                          <p:spTgt spid="15"/>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1000"/>
                                  </p:stCondLst>
                                  <p:childTnLst>
                                    <p:set>
                                      <p:cBhvr>
                                        <p:cTn id="34" dur="1" fill="hold">
                                          <p:stCondLst>
                                            <p:cond delay="0"/>
                                          </p:stCondLst>
                                        </p:cTn>
                                        <p:tgtEl>
                                          <p:spTgt spid="16"/>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1000"/>
                                  </p:stCondLst>
                                  <p:childTnLst>
                                    <p:set>
                                      <p:cBhvr>
                                        <p:cTn id="37" dur="1" fill="hold">
                                          <p:stCondLst>
                                            <p:cond delay="0"/>
                                          </p:stCondLst>
                                        </p:cTn>
                                        <p:tgtEl>
                                          <p:spTgt spid="17"/>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100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grpId="0" nodeType="afterEffect">
                                  <p:stCondLst>
                                    <p:cond delay="100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1000"/>
                                  </p:stCondLst>
                                  <p:childTnLst>
                                    <p:set>
                                      <p:cBhvr>
                                        <p:cTn id="47" dur="1" fill="hold">
                                          <p:stCondLst>
                                            <p:cond delay="0"/>
                                          </p:stCondLst>
                                        </p:cTn>
                                        <p:tgtEl>
                                          <p:spTgt spid="3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4" fill="hold" display="0">
                  <p:stCondLst>
                    <p:cond delay="indefinite"/>
                  </p:stCondLst>
                  <p:endCondLst>
                    <p:cond evt="onStopAudio" delay="0">
                      <p:tgtEl>
                        <p:sldTgt/>
                      </p:tgtEl>
                    </p:cond>
                  </p:endCondLst>
                </p:cTn>
                <p:tgtEl>
                  <p:spTgt spid="1055"/>
                </p:tgtEl>
              </p:cMediaNode>
            </p:audio>
          </p:childTnLst>
        </p:cTn>
      </p:par>
    </p:tnLst>
    <p:bldLst>
      <p:bldP spid="9" grpId="0" animBg="1"/>
      <p:bldP spid="10" grpId="0"/>
      <p:bldP spid="11" grpId="0"/>
      <p:bldP spid="15" grpId="0" animBg="1"/>
      <p:bldP spid="16" grpId="0" animBg="1"/>
      <p:bldP spid="17" grpId="0" animBg="1"/>
      <p:bldP spid="18" grpId="0" animBg="1"/>
      <p:bldP spid="19" grpId="0" animBg="1"/>
      <p:bldP spid="20" grpId="0" animBg="1"/>
      <p:bldP spid="21" grpId="0"/>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958326" y="267705"/>
            <a:ext cx="7420531" cy="944044"/>
          </a:xfrm>
        </p:spPr>
        <p:txBody>
          <a:bodyPr>
            <a:normAutofit/>
          </a:bodyPr>
          <a:lstStyle/>
          <a:p>
            <a:pPr algn="ctr"/>
            <a:r>
              <a:rPr lang="en-AU" dirty="0">
                <a:solidFill>
                  <a:schemeClr val="bg1"/>
                </a:solidFill>
              </a:rPr>
              <a:t>Deliverables</a:t>
            </a:r>
          </a:p>
        </p:txBody>
      </p:sp>
      <p:sp>
        <p:nvSpPr>
          <p:cNvPr id="1072" name="Freeform: Shape 1071">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4" name="Freeform: Shape 1073">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6" name="Group 1075">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077" name="Freeform: Shape 1076">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8" name="Freeform: Shape 1077">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9" name="Freeform: Shape 1078">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0" name="Freeform: Shape 1079">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1" name="Freeform: Shape 1080">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2" name="Freeform: Shape 1081">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3" name="Freeform: Shape 1082">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Freeform: Shape 1083">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5" name="Freeform: Shape 1084">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6" name="Freeform: Shape 1085">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7" name="Freeform: Shape 1086">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8" name="Freeform: Shape 1087">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9" name="Freeform: Shape 1088">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3" name="TextBox 2">
            <a:extLst>
              <a:ext uri="{FF2B5EF4-FFF2-40B4-BE49-F238E27FC236}">
                <a16:creationId xmlns:a16="http://schemas.microsoft.com/office/drawing/2014/main" id="{AD527B7B-9464-78D9-C070-616CCAC5002E}"/>
              </a:ext>
            </a:extLst>
          </p:cNvPr>
          <p:cNvSpPr txBox="1"/>
          <p:nvPr/>
        </p:nvSpPr>
        <p:spPr>
          <a:xfrm>
            <a:off x="8108501" y="5186492"/>
            <a:ext cx="2651924" cy="646331"/>
          </a:xfrm>
          <a:prstGeom prst="rect">
            <a:avLst/>
          </a:prstGeom>
          <a:noFill/>
        </p:spPr>
        <p:txBody>
          <a:bodyPr wrap="square" rtlCol="0">
            <a:spAutoFit/>
          </a:bodyPr>
          <a:lstStyle/>
          <a:p>
            <a:pPr algn="ctr"/>
            <a:r>
              <a:rPr lang="en-AU" sz="3600" b="1" dirty="0"/>
              <a:t>Rogue-Likes</a:t>
            </a:r>
            <a:endParaRPr lang="en-AU" b="1" dirty="0"/>
          </a:p>
        </p:txBody>
      </p:sp>
      <p:graphicFrame>
        <p:nvGraphicFramePr>
          <p:cNvPr id="6148" name="Content Placeholder 5">
            <a:extLst>
              <a:ext uri="{FF2B5EF4-FFF2-40B4-BE49-F238E27FC236}">
                <a16:creationId xmlns:a16="http://schemas.microsoft.com/office/drawing/2014/main" id="{CE14E71F-4F1C-8182-60EC-950E5FD03C3F}"/>
              </a:ext>
            </a:extLst>
          </p:cNvPr>
          <p:cNvGraphicFramePr>
            <a:graphicFrameLocks noGrp="1"/>
          </p:cNvGraphicFramePr>
          <p:nvPr>
            <p:ph idx="1"/>
            <p:extLst>
              <p:ext uri="{D42A27DB-BD31-4B8C-83A1-F6EECF244321}">
                <p14:modId xmlns:p14="http://schemas.microsoft.com/office/powerpoint/2010/main" val="514792709"/>
              </p:ext>
            </p:extLst>
          </p:nvPr>
        </p:nvGraphicFramePr>
        <p:xfrm>
          <a:off x="1487434" y="1233295"/>
          <a:ext cx="4974771" cy="55340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146" name="Picture 2" descr="Pirate treasure map, vector illustration in flat cartoon style on white  background 3685131 Vector Art at Vecteezy">
            <a:extLst>
              <a:ext uri="{FF2B5EF4-FFF2-40B4-BE49-F238E27FC236}">
                <a16:creationId xmlns:a16="http://schemas.microsoft.com/office/drawing/2014/main" id="{C58684C2-9C44-4FFF-87D7-FA2D9693904D}"/>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679161" y="-6608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 name="Audio 21">
            <a:hlinkClick r:id="" action="ppaction://media"/>
            <a:extLst>
              <a:ext uri="{FF2B5EF4-FFF2-40B4-BE49-F238E27FC236}">
                <a16:creationId xmlns:a16="http://schemas.microsoft.com/office/drawing/2014/main" id="{57CB0912-C504-5F7C-6971-54C0498BB28A}"/>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8086008"/>
      </p:ext>
    </p:extLst>
  </p:cSld>
  <p:clrMapOvr>
    <a:masterClrMapping/>
  </p:clrMapOvr>
  <mc:AlternateContent xmlns:mc="http://schemas.openxmlformats.org/markup-compatibility/2006">
    <mc:Choice xmlns:p14="http://schemas.microsoft.com/office/powerpoint/2010/main" Requires="p14">
      <p:transition spd="slow" p14:dur="2000" advTm="21473"/>
    </mc:Choice>
    <mc:Fallback>
      <p:transition spd="slow" advTm="2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1317075" y="242230"/>
            <a:ext cx="7420531" cy="944044"/>
          </a:xfrm>
        </p:spPr>
        <p:txBody>
          <a:bodyPr>
            <a:normAutofit/>
          </a:bodyPr>
          <a:lstStyle/>
          <a:p>
            <a:pPr algn="ctr"/>
            <a:r>
              <a:rPr lang="en-AU" dirty="0">
                <a:solidFill>
                  <a:schemeClr val="bg1"/>
                </a:solidFill>
              </a:rPr>
              <a:t>Resources</a:t>
            </a:r>
          </a:p>
        </p:txBody>
      </p:sp>
      <p:sp>
        <p:nvSpPr>
          <p:cNvPr id="1072" name="Freeform: Shape 1071">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4" name="Freeform: Shape 1073">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6" name="Group 1075">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077" name="Freeform: Shape 1076">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8" name="Freeform: Shape 1077">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9" name="Freeform: Shape 1078">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0" name="Freeform: Shape 1079">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1" name="Freeform: Shape 1080">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2" name="Freeform: Shape 1081">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3" name="Freeform: Shape 1082">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Freeform: Shape 1083">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5" name="Freeform: Shape 1084">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6" name="Freeform: Shape 1085">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7" name="Freeform: Shape 1086">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8" name="Freeform: Shape 1087">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9" name="Freeform: Shape 1088">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3" name="TextBox 2">
            <a:extLst>
              <a:ext uri="{FF2B5EF4-FFF2-40B4-BE49-F238E27FC236}">
                <a16:creationId xmlns:a16="http://schemas.microsoft.com/office/drawing/2014/main" id="{AD527B7B-9464-78D9-C070-616CCAC5002E}"/>
              </a:ext>
            </a:extLst>
          </p:cNvPr>
          <p:cNvSpPr txBox="1"/>
          <p:nvPr/>
        </p:nvSpPr>
        <p:spPr>
          <a:xfrm>
            <a:off x="8108501" y="5186492"/>
            <a:ext cx="2651924" cy="646331"/>
          </a:xfrm>
          <a:prstGeom prst="rect">
            <a:avLst/>
          </a:prstGeom>
          <a:noFill/>
        </p:spPr>
        <p:txBody>
          <a:bodyPr wrap="square" rtlCol="0">
            <a:spAutoFit/>
          </a:bodyPr>
          <a:lstStyle/>
          <a:p>
            <a:pPr algn="ctr"/>
            <a:r>
              <a:rPr lang="en-AU" sz="3600" b="1" dirty="0"/>
              <a:t>Rogue-Likes</a:t>
            </a:r>
            <a:endParaRPr lang="en-AU" b="1" dirty="0"/>
          </a:p>
        </p:txBody>
      </p:sp>
      <p:sp>
        <p:nvSpPr>
          <p:cNvPr id="6" name="Content Placeholder 2">
            <a:extLst>
              <a:ext uri="{FF2B5EF4-FFF2-40B4-BE49-F238E27FC236}">
                <a16:creationId xmlns:a16="http://schemas.microsoft.com/office/drawing/2014/main" id="{76C6D367-76E2-EACC-E919-D3A3DEBCBCA2}"/>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AU" dirty="0">
                <a:solidFill>
                  <a:schemeClr val="bg1"/>
                </a:solidFill>
                <a:hlinkClick r:id="rId5"/>
              </a:rPr>
              <a:t>https://dribbble.com/lwdavisdesigns</a:t>
            </a:r>
            <a:endParaRPr lang="en-AU" dirty="0">
              <a:solidFill>
                <a:schemeClr val="bg1"/>
              </a:solidFill>
            </a:endParaRPr>
          </a:p>
          <a:p>
            <a:pPr marL="0" indent="0">
              <a:buNone/>
            </a:pPr>
            <a:r>
              <a:rPr lang="en-AU" dirty="0">
                <a:solidFill>
                  <a:schemeClr val="bg1"/>
                </a:solidFill>
                <a:hlinkClick r:id="rId6"/>
              </a:rPr>
              <a:t>https://www.rockpapershotgun.com/how-do-roguelikes-generate-levels</a:t>
            </a:r>
            <a:endParaRPr lang="en-AU" dirty="0">
              <a:solidFill>
                <a:schemeClr val="bg1"/>
              </a:solidFill>
            </a:endParaRPr>
          </a:p>
          <a:p>
            <a:pPr marL="0" indent="0">
              <a:buNone/>
            </a:pPr>
            <a:r>
              <a:rPr lang="en-AU" dirty="0">
                <a:solidFill>
                  <a:schemeClr val="bg1"/>
                </a:solidFill>
                <a:hlinkClick r:id="rId7"/>
              </a:rPr>
              <a:t>https://www.youtube.com/watch?v=1-HIA6-LBJc</a:t>
            </a:r>
            <a:endParaRPr lang="en-AU" dirty="0">
              <a:solidFill>
                <a:schemeClr val="bg1"/>
              </a:solidFill>
            </a:endParaRPr>
          </a:p>
          <a:p>
            <a:pPr marL="0" indent="0">
              <a:buNone/>
            </a:pPr>
            <a:r>
              <a:rPr lang="en-AU" dirty="0">
                <a:solidFill>
                  <a:schemeClr val="bg1"/>
                </a:solidFill>
                <a:hlinkClick r:id="rId8"/>
              </a:rPr>
              <a:t>https://dl.acm.org/doi/10.1145/3402942.3402945</a:t>
            </a:r>
            <a:endParaRPr lang="en-AU" dirty="0">
              <a:solidFill>
                <a:schemeClr val="bg1"/>
              </a:solidFill>
            </a:endParaRPr>
          </a:p>
          <a:p>
            <a:pPr marL="0" indent="0">
              <a:buNone/>
            </a:pPr>
            <a:r>
              <a:rPr lang="en-AU" dirty="0">
                <a:solidFill>
                  <a:schemeClr val="bg1"/>
                </a:solidFill>
                <a:hlinkClick r:id="rId9"/>
              </a:rPr>
              <a:t>https://kentpawson123.medium.com/procedural-generation-an-overview-1b054a0f8d41</a:t>
            </a:r>
            <a:endParaRPr lang="en-AU" dirty="0">
              <a:solidFill>
                <a:schemeClr val="bg1"/>
              </a:solidFill>
            </a:endParaRPr>
          </a:p>
          <a:p>
            <a:pPr marL="0" indent="0">
              <a:buNone/>
            </a:pPr>
            <a:r>
              <a:rPr lang="en-AU" dirty="0">
                <a:solidFill>
                  <a:schemeClr val="bg1"/>
                </a:solidFill>
                <a:hlinkClick r:id="rId10"/>
              </a:rPr>
              <a:t>https://tuliomarks.medium.com/how-i-created-roguelike-map-with-procedural-generation-630043f9a93f</a:t>
            </a:r>
            <a:endParaRPr lang="en-AU" dirty="0">
              <a:solidFill>
                <a:schemeClr val="bg1"/>
              </a:solidFill>
            </a:endParaRPr>
          </a:p>
          <a:p>
            <a:pPr marL="0" indent="0">
              <a:buNone/>
            </a:pPr>
            <a:r>
              <a:rPr lang="en-AU" dirty="0">
                <a:solidFill>
                  <a:schemeClr val="bg1"/>
                </a:solidFill>
                <a:hlinkClick r:id="rId11"/>
              </a:rPr>
              <a:t>https://www.boristhebrave.com/2020/09/12/dungeon-generation-in-binding-of-isaac/</a:t>
            </a:r>
            <a:endParaRPr lang="en-AU" dirty="0">
              <a:solidFill>
                <a:schemeClr val="bg1"/>
              </a:solidFill>
            </a:endParaRPr>
          </a:p>
          <a:p>
            <a:pPr marL="0" indent="0">
              <a:buNone/>
            </a:pPr>
            <a:endParaRPr lang="en-AU" dirty="0">
              <a:solidFill>
                <a:schemeClr val="bg1"/>
              </a:solidFill>
            </a:endParaRPr>
          </a:p>
        </p:txBody>
      </p:sp>
      <p:pic>
        <p:nvPicPr>
          <p:cNvPr id="10" name="Audio 9">
            <a:hlinkClick r:id="" action="ppaction://media"/>
            <a:extLst>
              <a:ext uri="{FF2B5EF4-FFF2-40B4-BE49-F238E27FC236}">
                <a16:creationId xmlns:a16="http://schemas.microsoft.com/office/drawing/2014/main" id="{EA60ADBB-9CBD-390B-9963-CD6FDF85B97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4245248"/>
      </p:ext>
    </p:extLst>
  </p:cSld>
  <p:clrMapOvr>
    <a:masterClrMapping/>
  </p:clrMapOvr>
  <mc:AlternateContent xmlns:mc="http://schemas.openxmlformats.org/markup-compatibility/2006">
    <mc:Choice xmlns:p14="http://schemas.microsoft.com/office/powerpoint/2010/main" Requires="p14">
      <p:transition spd="slow" p14:dur="2000" advTm="1379"/>
    </mc:Choice>
    <mc:Fallback>
      <p:transition spd="slow" advTm="1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1102368" y="923293"/>
            <a:ext cx="4030132" cy="4641720"/>
          </a:xfrm>
        </p:spPr>
        <p:txBody>
          <a:bodyPr>
            <a:normAutofit/>
          </a:bodyPr>
          <a:lstStyle/>
          <a:p>
            <a:pPr algn="ctr"/>
            <a:r>
              <a:rPr lang="en-AU">
                <a:solidFill>
                  <a:schemeClr val="bg1"/>
                </a:solidFill>
              </a:rPr>
              <a:t>What is Procedural Generation</a:t>
            </a:r>
          </a:p>
        </p:txBody>
      </p:sp>
      <p:sp>
        <p:nvSpPr>
          <p:cNvPr id="1072" name="Freeform: Shape 1071">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4" name="Freeform: Shape 1073">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138F27F7-F964-03FA-C1BB-61B759791781}"/>
              </a:ext>
            </a:extLst>
          </p:cNvPr>
          <p:cNvSpPr>
            <a:spLocks noGrp="1"/>
          </p:cNvSpPr>
          <p:nvPr>
            <p:ph idx="1"/>
          </p:nvPr>
        </p:nvSpPr>
        <p:spPr>
          <a:xfrm>
            <a:off x="6234868" y="1130846"/>
            <a:ext cx="5217173" cy="4351338"/>
          </a:xfrm>
        </p:spPr>
        <p:txBody>
          <a:bodyPr>
            <a:normAutofit/>
          </a:bodyPr>
          <a:lstStyle/>
          <a:p>
            <a:pPr marL="0" indent="0">
              <a:buNone/>
            </a:pPr>
            <a:r>
              <a:rPr lang="en-AU" dirty="0">
                <a:solidFill>
                  <a:schemeClr val="bg1"/>
                </a:solidFill>
              </a:rPr>
              <a:t>Used for:</a:t>
            </a:r>
          </a:p>
          <a:p>
            <a:r>
              <a:rPr lang="en-AU" dirty="0">
                <a:solidFill>
                  <a:schemeClr val="bg1"/>
                </a:solidFill>
              </a:rPr>
              <a:t>Level &amp; Terrain Generation</a:t>
            </a:r>
          </a:p>
          <a:p>
            <a:r>
              <a:rPr lang="en-AU" dirty="0">
                <a:solidFill>
                  <a:schemeClr val="bg1"/>
                </a:solidFill>
              </a:rPr>
              <a:t>Character Dialogue &amp; Animation</a:t>
            </a:r>
          </a:p>
          <a:p>
            <a:r>
              <a:rPr lang="en-AU" dirty="0">
                <a:solidFill>
                  <a:schemeClr val="bg1"/>
                </a:solidFill>
              </a:rPr>
              <a:t>Object Instantiation  </a:t>
            </a:r>
          </a:p>
          <a:p>
            <a:r>
              <a:rPr lang="en-AU" dirty="0">
                <a:solidFill>
                  <a:schemeClr val="bg1"/>
                </a:solidFill>
              </a:rPr>
              <a:t>Loot Systems</a:t>
            </a:r>
          </a:p>
          <a:p>
            <a:r>
              <a:rPr lang="en-AU" dirty="0">
                <a:solidFill>
                  <a:schemeClr val="bg1"/>
                </a:solidFill>
              </a:rPr>
              <a:t>Many More!</a:t>
            </a:r>
          </a:p>
          <a:p>
            <a:endParaRPr lang="en-AU" dirty="0">
              <a:solidFill>
                <a:schemeClr val="bg1"/>
              </a:solidFill>
            </a:endParaRPr>
          </a:p>
        </p:txBody>
      </p:sp>
      <p:grpSp>
        <p:nvGrpSpPr>
          <p:cNvPr id="1076" name="Group 1075">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077" name="Freeform: Shape 1076">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8" name="Freeform: Shape 1077">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9" name="Freeform: Shape 1078">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0" name="Freeform: Shape 1079">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1" name="Freeform: Shape 1080">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2" name="Freeform: Shape 1081">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3" name="Freeform: Shape 1082">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Freeform: Shape 1083">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5" name="Freeform: Shape 1084">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6" name="Freeform: Shape 1085">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7" name="Freeform: Shape 1086">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8" name="Freeform: Shape 1087">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9" name="Freeform: Shape 1088">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pic>
        <p:nvPicPr>
          <p:cNvPr id="1030" name="Picture 6" descr="Businesswoman Controlling A Robot At Office Desk With Remote Control.  Artificial Intelligence Technology Business Concept. Royalty Free SVG,  Cliparts, Vectors, And Stock Illustration. Image 149537284.">
            <a:extLst>
              <a:ext uri="{FF2B5EF4-FFF2-40B4-BE49-F238E27FC236}">
                <a16:creationId xmlns:a16="http://schemas.microsoft.com/office/drawing/2014/main" id="{52FB6A1B-3AB7-30DB-A757-7FAE32A71D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2615" y1="31755" x2="52385" y2="31986"/>
                        <a14:foregroundMark x1="50538" y1="25635" x2="50231" y2="26674"/>
                        <a14:foregroundMark x1="51077" y1="27945" x2="50308" y2="29099"/>
                        <a14:foregroundMark x1="52615" y1="26674" x2="53231" y2="27598"/>
                        <a14:foregroundMark x1="52615" y1="27945" x2="53308" y2="28060"/>
                        <a14:foregroundMark x1="48615" y1="31062" x2="48615" y2="31062"/>
                        <a14:foregroundMark x1="26308" y1="27598" x2="22538" y2="37182"/>
                        <a14:foregroundMark x1="33615" y1="54965" x2="25846" y2="55196"/>
                        <a14:foregroundMark x1="20231" y1="51155" x2="22615" y2="60162"/>
                        <a14:foregroundMark x1="21615" y1="68822" x2="22077" y2="70439"/>
                        <a14:foregroundMark x1="35000" y1="36836" x2="35000" y2="36836"/>
                        <a14:foregroundMark x1="38385" y1="38453" x2="38385" y2="38453"/>
                        <a14:foregroundMark x1="39077" y1="42263" x2="39077" y2="42263"/>
                        <a14:foregroundMark x1="37769" y1="39607" x2="37769" y2="39607"/>
                        <a14:backgroundMark x1="25769" y1="81640" x2="25000" y2="82679"/>
                      </a14:backgroundRemoval>
                    </a14:imgEffect>
                  </a14:imgLayer>
                </a14:imgProps>
              </a:ext>
              <a:ext uri="{28A0092B-C50C-407E-A947-70E740481C1C}">
                <a14:useLocalDpi xmlns:a14="http://schemas.microsoft.com/office/drawing/2010/main" val="0"/>
              </a:ext>
            </a:extLst>
          </a:blip>
          <a:srcRect/>
          <a:stretch>
            <a:fillRect/>
          </a:stretch>
        </p:blipFill>
        <p:spPr bwMode="auto">
          <a:xfrm>
            <a:off x="5722387" y="3148802"/>
            <a:ext cx="6600748" cy="4397106"/>
          </a:xfrm>
          <a:prstGeom prst="rect">
            <a:avLst/>
          </a:prstGeom>
          <a:noFill/>
          <a:extLst>
            <a:ext uri="{909E8E84-426E-40DD-AFC4-6F175D3DCCD1}">
              <a14:hiddenFill xmlns:a14="http://schemas.microsoft.com/office/drawing/2010/main">
                <a:solidFill>
                  <a:srgbClr val="FFFFFF"/>
                </a:solidFill>
              </a14:hiddenFill>
            </a:ext>
          </a:extLst>
        </p:spPr>
      </p:pic>
      <p:pic>
        <p:nvPicPr>
          <p:cNvPr id="24" name="Audio 23">
            <a:hlinkClick r:id="" action="ppaction://media"/>
            <a:extLst>
              <a:ext uri="{FF2B5EF4-FFF2-40B4-BE49-F238E27FC236}">
                <a16:creationId xmlns:a16="http://schemas.microsoft.com/office/drawing/2014/main" id="{00623C7F-7D95-B379-90BC-27900A5854C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33611851"/>
      </p:ext>
    </p:extLst>
  </p:cSld>
  <p:clrMapOvr>
    <a:masterClrMapping/>
  </p:clrMapOvr>
  <mc:AlternateContent xmlns:mc="http://schemas.openxmlformats.org/markup-compatibility/2006">
    <mc:Choice xmlns:p14="http://schemas.microsoft.com/office/powerpoint/2010/main" Requires="p14">
      <p:transition spd="slow" p14:dur="2000" advTm="40276"/>
    </mc:Choice>
    <mc:Fallback>
      <p:transition spd="slow" advTm="40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1322134" y="146885"/>
            <a:ext cx="4030132" cy="1286311"/>
          </a:xfrm>
        </p:spPr>
        <p:txBody>
          <a:bodyPr>
            <a:normAutofit/>
          </a:bodyPr>
          <a:lstStyle/>
          <a:p>
            <a:pPr algn="ctr"/>
            <a:r>
              <a:rPr lang="en-AU" dirty="0">
                <a:solidFill>
                  <a:schemeClr val="bg1"/>
                </a:solidFill>
              </a:rPr>
              <a:t>How It Started</a:t>
            </a:r>
          </a:p>
        </p:txBody>
      </p:sp>
      <p:sp>
        <p:nvSpPr>
          <p:cNvPr id="1072" name="Freeform: Shape 1071">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4" name="Freeform: Shape 1073">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91" name="Content Placeholder 5">
            <a:extLst>
              <a:ext uri="{FF2B5EF4-FFF2-40B4-BE49-F238E27FC236}">
                <a16:creationId xmlns:a16="http://schemas.microsoft.com/office/drawing/2014/main" id="{520BBD88-199D-3226-EEE3-99E295831A19}"/>
              </a:ext>
            </a:extLst>
          </p:cNvPr>
          <p:cNvGraphicFramePr>
            <a:graphicFrameLocks noGrp="1"/>
          </p:cNvGraphicFramePr>
          <p:nvPr>
            <p:ph idx="1"/>
            <p:extLst>
              <p:ext uri="{D42A27DB-BD31-4B8C-83A1-F6EECF244321}">
                <p14:modId xmlns:p14="http://schemas.microsoft.com/office/powerpoint/2010/main" val="1603595874"/>
              </p:ext>
            </p:extLst>
          </p:nvPr>
        </p:nvGraphicFramePr>
        <p:xfrm>
          <a:off x="6234868" y="1130846"/>
          <a:ext cx="5217173"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076" name="Group 1075">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077" name="Freeform: Shape 1076">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8" name="Freeform: Shape 1077">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9" name="Freeform: Shape 1078">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0" name="Freeform: Shape 1079">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1" name="Freeform: Shape 1080">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2" name="Freeform: Shape 1081">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3" name="Freeform: Shape 1082">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Freeform: Shape 1083">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5" name="Freeform: Shape 1084">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6" name="Freeform: Shape 1085">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7" name="Freeform: Shape 1086">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8" name="Freeform: Shape 1087">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9" name="Freeform: Shape 1088">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pic>
        <p:nvPicPr>
          <p:cNvPr id="3" name="Picture 2" descr="Gaming History: Where does the term 'Roguelike' come from?">
            <a:extLst>
              <a:ext uri="{FF2B5EF4-FFF2-40B4-BE49-F238E27FC236}">
                <a16:creationId xmlns:a16="http://schemas.microsoft.com/office/drawing/2014/main" id="{7BE1CF05-C2A2-AEEC-91E0-5DC6C617EE0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8934"/>
          <a:stretch/>
        </p:blipFill>
        <p:spPr bwMode="auto">
          <a:xfrm>
            <a:off x="356312" y="1361852"/>
            <a:ext cx="5625554" cy="31325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E64502-E449-C2AA-F7C6-41A71346AD0C}"/>
              </a:ext>
            </a:extLst>
          </p:cNvPr>
          <p:cNvSpPr txBox="1"/>
          <p:nvPr/>
        </p:nvSpPr>
        <p:spPr>
          <a:xfrm>
            <a:off x="337250" y="4536146"/>
            <a:ext cx="4356962" cy="369332"/>
          </a:xfrm>
          <a:prstGeom prst="rect">
            <a:avLst/>
          </a:prstGeom>
          <a:noFill/>
        </p:spPr>
        <p:txBody>
          <a:bodyPr wrap="none" rtlCol="0">
            <a:spAutoFit/>
          </a:bodyPr>
          <a:lstStyle/>
          <a:p>
            <a:r>
              <a:rPr lang="en-AU" dirty="0">
                <a:solidFill>
                  <a:schemeClr val="bg1"/>
                </a:solidFill>
              </a:rPr>
              <a:t>1980s Rogue – Procedurally Generated Level</a:t>
            </a:r>
          </a:p>
        </p:txBody>
      </p:sp>
      <p:pic>
        <p:nvPicPr>
          <p:cNvPr id="21" name="Audio 20">
            <a:hlinkClick r:id="" action="ppaction://media"/>
            <a:extLst>
              <a:ext uri="{FF2B5EF4-FFF2-40B4-BE49-F238E27FC236}">
                <a16:creationId xmlns:a16="http://schemas.microsoft.com/office/drawing/2014/main" id="{40D6F418-5064-DEA9-0406-42BEF762B10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2255359"/>
      </p:ext>
    </p:extLst>
  </p:cSld>
  <p:clrMapOvr>
    <a:masterClrMapping/>
  </p:clrMapOvr>
  <mc:AlternateContent xmlns:mc="http://schemas.openxmlformats.org/markup-compatibility/2006">
    <mc:Choice xmlns:p14="http://schemas.microsoft.com/office/powerpoint/2010/main" Requires="p14">
      <p:transition spd="slow" p14:dur="2000" advTm="27252"/>
    </mc:Choice>
    <mc:Fallback>
      <p:transition spd="slow" advTm="27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6" name="Rectangle 109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3" name="Graphic 1092" descr="Network Diagram">
            <a:extLst>
              <a:ext uri="{FF2B5EF4-FFF2-40B4-BE49-F238E27FC236}">
                <a16:creationId xmlns:a16="http://schemas.microsoft.com/office/drawing/2014/main" id="{B0D2113A-9953-882A-D4E1-938479DAB9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9758" y="3738794"/>
            <a:ext cx="3217333" cy="3217333"/>
          </a:xfrm>
          <a:prstGeom prst="rect">
            <a:avLst/>
          </a:prstGeom>
        </p:spPr>
      </p:pic>
      <p:grpSp>
        <p:nvGrpSpPr>
          <p:cNvPr id="1098" name="Group 1097">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099" name="Rectangle 1098">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2" name="Rectangle 1101">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740584" y="859808"/>
            <a:ext cx="3543197" cy="2878986"/>
          </a:xfrm>
        </p:spPr>
        <p:txBody>
          <a:bodyPr>
            <a:normAutofit/>
          </a:bodyPr>
          <a:lstStyle/>
          <a:p>
            <a:pPr algn="ctr"/>
            <a:r>
              <a:rPr lang="en-AU" dirty="0">
                <a:solidFill>
                  <a:schemeClr val="bg1"/>
                </a:solidFill>
              </a:rPr>
              <a:t>How It’s Done</a:t>
            </a:r>
          </a:p>
        </p:txBody>
      </p:sp>
      <p:grpSp>
        <p:nvGrpSpPr>
          <p:cNvPr id="1104"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105" name="Freeform: Shape 1104">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1119"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1120" name="Freeform: Shape 1119">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6" name="Content Placeholder 5">
            <a:extLst>
              <a:ext uri="{FF2B5EF4-FFF2-40B4-BE49-F238E27FC236}">
                <a16:creationId xmlns:a16="http://schemas.microsoft.com/office/drawing/2014/main" id="{138F27F7-F964-03FA-C1BB-61B759791781}"/>
              </a:ext>
            </a:extLst>
          </p:cNvPr>
          <p:cNvSpPr>
            <a:spLocks noGrp="1"/>
          </p:cNvSpPr>
          <p:nvPr>
            <p:ph idx="1"/>
          </p:nvPr>
        </p:nvSpPr>
        <p:spPr>
          <a:xfrm>
            <a:off x="6477270" y="685805"/>
            <a:ext cx="4974771" cy="5534019"/>
          </a:xfrm>
        </p:spPr>
        <p:txBody>
          <a:bodyPr>
            <a:normAutofit/>
          </a:bodyPr>
          <a:lstStyle/>
          <a:p>
            <a:pPr marL="0" indent="0">
              <a:buNone/>
            </a:pPr>
            <a:r>
              <a:rPr lang="en-AU" dirty="0">
                <a:solidFill>
                  <a:schemeClr val="bg1"/>
                </a:solidFill>
              </a:rPr>
              <a:t>Bunch of known methods:</a:t>
            </a:r>
          </a:p>
          <a:p>
            <a:r>
              <a:rPr lang="en-AU" dirty="0">
                <a:solidFill>
                  <a:schemeClr val="bg1"/>
                </a:solidFill>
              </a:rPr>
              <a:t>Grammars</a:t>
            </a:r>
          </a:p>
          <a:p>
            <a:r>
              <a:rPr lang="en-AU" dirty="0">
                <a:solidFill>
                  <a:schemeClr val="bg1"/>
                </a:solidFill>
              </a:rPr>
              <a:t>Wave Function Collapse</a:t>
            </a:r>
          </a:p>
          <a:p>
            <a:r>
              <a:rPr lang="en-AU" dirty="0">
                <a:solidFill>
                  <a:schemeClr val="bg1"/>
                </a:solidFill>
              </a:rPr>
              <a:t>Markov Chains</a:t>
            </a:r>
          </a:p>
          <a:p>
            <a:r>
              <a:rPr lang="en-AU" dirty="0">
                <a:solidFill>
                  <a:schemeClr val="bg1"/>
                </a:solidFill>
              </a:rPr>
              <a:t>HEAPS MORE!</a:t>
            </a:r>
          </a:p>
          <a:p>
            <a:pPr marL="0" indent="0">
              <a:buNone/>
            </a:pPr>
            <a:r>
              <a:rPr lang="en-AU" dirty="0">
                <a:solidFill>
                  <a:schemeClr val="bg1"/>
                </a:solidFill>
              </a:rPr>
              <a:t>Sometimes Combined!</a:t>
            </a:r>
          </a:p>
        </p:txBody>
      </p:sp>
      <p:sp>
        <p:nvSpPr>
          <p:cNvPr id="4" name="TextBox 3">
            <a:extLst>
              <a:ext uri="{FF2B5EF4-FFF2-40B4-BE49-F238E27FC236}">
                <a16:creationId xmlns:a16="http://schemas.microsoft.com/office/drawing/2014/main" id="{D932B6F4-17E2-E986-31C1-1834838657AD}"/>
              </a:ext>
            </a:extLst>
          </p:cNvPr>
          <p:cNvSpPr txBox="1"/>
          <p:nvPr/>
        </p:nvSpPr>
        <p:spPr>
          <a:xfrm>
            <a:off x="6477270" y="4191676"/>
            <a:ext cx="1347228" cy="369332"/>
          </a:xfrm>
          <a:prstGeom prst="rect">
            <a:avLst/>
          </a:prstGeom>
          <a:noFill/>
        </p:spPr>
        <p:txBody>
          <a:bodyPr wrap="none" rtlCol="0">
            <a:spAutoFit/>
          </a:bodyPr>
          <a:lstStyle/>
          <a:p>
            <a:r>
              <a:rPr lang="en-AU" dirty="0">
                <a:solidFill>
                  <a:schemeClr val="bg1"/>
                </a:solidFill>
              </a:rPr>
              <a:t>Method 1 -&gt;</a:t>
            </a:r>
          </a:p>
        </p:txBody>
      </p:sp>
      <p:sp>
        <p:nvSpPr>
          <p:cNvPr id="5" name="TextBox 4">
            <a:extLst>
              <a:ext uri="{FF2B5EF4-FFF2-40B4-BE49-F238E27FC236}">
                <a16:creationId xmlns:a16="http://schemas.microsoft.com/office/drawing/2014/main" id="{B69818DD-5A82-FB59-8588-B91812C1F188}"/>
              </a:ext>
            </a:extLst>
          </p:cNvPr>
          <p:cNvSpPr txBox="1"/>
          <p:nvPr/>
        </p:nvSpPr>
        <p:spPr>
          <a:xfrm>
            <a:off x="6477270" y="5162794"/>
            <a:ext cx="1347228" cy="369332"/>
          </a:xfrm>
          <a:prstGeom prst="rect">
            <a:avLst/>
          </a:prstGeom>
          <a:noFill/>
        </p:spPr>
        <p:txBody>
          <a:bodyPr wrap="none" rtlCol="0">
            <a:spAutoFit/>
          </a:bodyPr>
          <a:lstStyle/>
          <a:p>
            <a:r>
              <a:rPr lang="en-AU" dirty="0">
                <a:solidFill>
                  <a:schemeClr val="bg1"/>
                </a:solidFill>
              </a:rPr>
              <a:t>Method 2 -&gt;</a:t>
            </a:r>
          </a:p>
        </p:txBody>
      </p:sp>
      <p:sp>
        <p:nvSpPr>
          <p:cNvPr id="7" name="TextBox 6">
            <a:extLst>
              <a:ext uri="{FF2B5EF4-FFF2-40B4-BE49-F238E27FC236}">
                <a16:creationId xmlns:a16="http://schemas.microsoft.com/office/drawing/2014/main" id="{D47F8010-849B-F513-D8F2-62E33738286B}"/>
              </a:ext>
            </a:extLst>
          </p:cNvPr>
          <p:cNvSpPr txBox="1"/>
          <p:nvPr/>
        </p:nvSpPr>
        <p:spPr>
          <a:xfrm>
            <a:off x="6477270" y="6014925"/>
            <a:ext cx="1347228" cy="369332"/>
          </a:xfrm>
          <a:prstGeom prst="rect">
            <a:avLst/>
          </a:prstGeom>
          <a:noFill/>
        </p:spPr>
        <p:txBody>
          <a:bodyPr wrap="none" rtlCol="0">
            <a:spAutoFit/>
          </a:bodyPr>
          <a:lstStyle/>
          <a:p>
            <a:r>
              <a:rPr lang="en-AU" dirty="0">
                <a:solidFill>
                  <a:schemeClr val="bg1"/>
                </a:solidFill>
              </a:rPr>
              <a:t>Method 3 -&gt;</a:t>
            </a:r>
          </a:p>
        </p:txBody>
      </p:sp>
      <p:sp>
        <p:nvSpPr>
          <p:cNvPr id="8" name="TextBox 7">
            <a:extLst>
              <a:ext uri="{FF2B5EF4-FFF2-40B4-BE49-F238E27FC236}">
                <a16:creationId xmlns:a16="http://schemas.microsoft.com/office/drawing/2014/main" id="{775D0177-29E5-695A-4054-F03385856450}"/>
              </a:ext>
            </a:extLst>
          </p:cNvPr>
          <p:cNvSpPr txBox="1"/>
          <p:nvPr/>
        </p:nvSpPr>
        <p:spPr>
          <a:xfrm>
            <a:off x="10272136" y="5162794"/>
            <a:ext cx="809837" cy="369332"/>
          </a:xfrm>
          <a:prstGeom prst="rect">
            <a:avLst/>
          </a:prstGeom>
          <a:noFill/>
        </p:spPr>
        <p:txBody>
          <a:bodyPr wrap="none" rtlCol="0">
            <a:spAutoFit/>
          </a:bodyPr>
          <a:lstStyle/>
          <a:p>
            <a:r>
              <a:rPr lang="en-AU" dirty="0">
                <a:solidFill>
                  <a:schemeClr val="bg1"/>
                </a:solidFill>
              </a:rPr>
              <a:t>Hybrid</a:t>
            </a:r>
          </a:p>
        </p:txBody>
      </p:sp>
      <p:pic>
        <p:nvPicPr>
          <p:cNvPr id="46" name="Audio 45">
            <a:hlinkClick r:id="" action="ppaction://media"/>
            <a:extLst>
              <a:ext uri="{FF2B5EF4-FFF2-40B4-BE49-F238E27FC236}">
                <a16:creationId xmlns:a16="http://schemas.microsoft.com/office/drawing/2014/main" id="{8821AF7D-AE61-D224-8077-EA176CDF229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2099310"/>
      </p:ext>
    </p:extLst>
  </p:cSld>
  <p:clrMapOvr>
    <a:masterClrMapping/>
  </p:clrMapOvr>
  <mc:AlternateContent xmlns:mc="http://schemas.openxmlformats.org/markup-compatibility/2006">
    <mc:Choice xmlns:p14="http://schemas.microsoft.com/office/powerpoint/2010/main" Requires="p14">
      <p:transition spd="slow" p14:dur="2000" advTm="32838"/>
    </mc:Choice>
    <mc:Fallback>
      <p:transition spd="slow" advTm="32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1170294" y="318872"/>
            <a:ext cx="7420531" cy="944044"/>
          </a:xfrm>
        </p:spPr>
        <p:txBody>
          <a:bodyPr>
            <a:normAutofit/>
          </a:bodyPr>
          <a:lstStyle/>
          <a:p>
            <a:pPr algn="ctr"/>
            <a:r>
              <a:rPr lang="en-AU">
                <a:solidFill>
                  <a:schemeClr val="bg1"/>
                </a:solidFill>
              </a:rPr>
              <a:t>Focus Topic = Level Generation</a:t>
            </a:r>
            <a:endParaRPr lang="en-AU" dirty="0">
              <a:solidFill>
                <a:schemeClr val="bg1"/>
              </a:solidFill>
            </a:endParaRPr>
          </a:p>
        </p:txBody>
      </p:sp>
      <p:sp>
        <p:nvSpPr>
          <p:cNvPr id="1072" name="Freeform: Shape 1071">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4" name="Freeform: Shape 1073">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6" name="Group 1075">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077" name="Freeform: Shape 1076">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8" name="Freeform: Shape 1077">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9" name="Freeform: Shape 1078">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0" name="Freeform: Shape 1079">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1" name="Freeform: Shape 1080">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2" name="Freeform: Shape 1081">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3" name="Freeform: Shape 1082">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Freeform: Shape 1083">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5" name="Freeform: Shape 1084">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6" name="Freeform: Shape 1085">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7" name="Freeform: Shape 1086">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8" name="Freeform: Shape 1087">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9" name="Freeform: Shape 1088">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pic>
        <p:nvPicPr>
          <p:cNvPr id="1026" name="Picture 2" descr="Dungeon Generation in Binding of Isaac – BorisTheBrave.Com">
            <a:extLst>
              <a:ext uri="{FF2B5EF4-FFF2-40B4-BE49-F238E27FC236}">
                <a16:creationId xmlns:a16="http://schemas.microsoft.com/office/drawing/2014/main" id="{41A0DFE1-29BA-3146-2B71-723A960B8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6620" y="1538160"/>
            <a:ext cx="3366975" cy="3343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Void/Locating Delirium - Binding of Isaac: Rebirth Wiki">
            <a:extLst>
              <a:ext uri="{FF2B5EF4-FFF2-40B4-BE49-F238E27FC236}">
                <a16:creationId xmlns:a16="http://schemas.microsoft.com/office/drawing/2014/main" id="{0AF72D16-DC8F-B93D-7F0A-D7C1300CDC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7780" y="1472570"/>
            <a:ext cx="4104371" cy="31050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7C999534-EC32-E2BE-BFB5-57A7DE3C0EBA}"/>
              </a:ext>
            </a:extLst>
          </p:cNvPr>
          <p:cNvSpPr/>
          <p:nvPr/>
        </p:nvSpPr>
        <p:spPr>
          <a:xfrm>
            <a:off x="1248522" y="5184100"/>
            <a:ext cx="7655680" cy="1242935"/>
          </a:xfrm>
          <a:prstGeom prst="roundRect">
            <a:avLst>
              <a:gd name="adj" fmla="val 10000"/>
            </a:avLst>
          </a:prstGeom>
          <a:solidFill>
            <a:schemeClr val="bg2">
              <a:lumMod val="25000"/>
            </a:schemeClr>
          </a:solidFill>
        </p:spPr>
        <p:style>
          <a:lnRef idx="0">
            <a:schemeClr val="dk1">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txBody>
          <a:bodyPr/>
          <a:lstStyle/>
          <a:p>
            <a:endParaRPr lang="en-AU"/>
          </a:p>
        </p:txBody>
      </p:sp>
      <p:grpSp>
        <p:nvGrpSpPr>
          <p:cNvPr id="14" name="Group 13">
            <a:extLst>
              <a:ext uri="{FF2B5EF4-FFF2-40B4-BE49-F238E27FC236}">
                <a16:creationId xmlns:a16="http://schemas.microsoft.com/office/drawing/2014/main" id="{736F02B0-B78D-928A-54B5-5D5AAD77F7F7}"/>
              </a:ext>
            </a:extLst>
          </p:cNvPr>
          <p:cNvGrpSpPr/>
          <p:nvPr/>
        </p:nvGrpSpPr>
        <p:grpSpPr>
          <a:xfrm>
            <a:off x="2684112" y="5184100"/>
            <a:ext cx="6220090" cy="1242935"/>
            <a:chOff x="1435590" y="1554201"/>
            <a:chExt cx="6220090" cy="1242935"/>
          </a:xfrm>
        </p:grpSpPr>
        <p:sp>
          <p:nvSpPr>
            <p:cNvPr id="15" name="Rectangle 14">
              <a:extLst>
                <a:ext uri="{FF2B5EF4-FFF2-40B4-BE49-F238E27FC236}">
                  <a16:creationId xmlns:a16="http://schemas.microsoft.com/office/drawing/2014/main" id="{FD4B8991-034C-7DE5-EB1D-19C531EE4D4F}"/>
                </a:ext>
              </a:extLst>
            </p:cNvPr>
            <p:cNvSpPr/>
            <p:nvPr/>
          </p:nvSpPr>
          <p:spPr>
            <a:xfrm>
              <a:off x="1435590" y="1554201"/>
              <a:ext cx="3781582" cy="12429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AU"/>
            </a:p>
          </p:txBody>
        </p:sp>
        <p:sp>
          <p:nvSpPr>
            <p:cNvPr id="16" name="TextBox 15">
              <a:extLst>
                <a:ext uri="{FF2B5EF4-FFF2-40B4-BE49-F238E27FC236}">
                  <a16:creationId xmlns:a16="http://schemas.microsoft.com/office/drawing/2014/main" id="{245F194E-D30C-4919-4F1B-1B65CFC5C2D9}"/>
                </a:ext>
              </a:extLst>
            </p:cNvPr>
            <p:cNvSpPr txBox="1"/>
            <p:nvPr/>
          </p:nvSpPr>
          <p:spPr>
            <a:xfrm>
              <a:off x="1435590" y="1554201"/>
              <a:ext cx="6220090" cy="12429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285750" indent="-285750">
                <a:buFont typeface="Arial" panose="020B0604020202020204" pitchFamily="34" charset="0"/>
                <a:buChar char="•"/>
              </a:pPr>
              <a:r>
                <a:rPr lang="en-AU" sz="2800" dirty="0">
                  <a:solidFill>
                    <a:schemeClr val="bg1"/>
                  </a:solidFill>
                </a:rPr>
                <a:t>Different Every Time = Replay Value++</a:t>
              </a:r>
            </a:p>
          </p:txBody>
        </p:sp>
      </p:grpSp>
      <p:pic>
        <p:nvPicPr>
          <p:cNvPr id="5" name="Graphic 4" descr="Dice with solid fill">
            <a:extLst>
              <a:ext uri="{FF2B5EF4-FFF2-40B4-BE49-F238E27FC236}">
                <a16:creationId xmlns:a16="http://schemas.microsoft.com/office/drawing/2014/main" id="{2B1C3429-3B73-CE7F-D586-46302723DB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07578" y="5348367"/>
            <a:ext cx="914400" cy="914400"/>
          </a:xfrm>
          <a:prstGeom prst="rect">
            <a:avLst/>
          </a:prstGeom>
        </p:spPr>
      </p:pic>
      <p:sp>
        <p:nvSpPr>
          <p:cNvPr id="17" name="Arrow: Right 16">
            <a:extLst>
              <a:ext uri="{FF2B5EF4-FFF2-40B4-BE49-F238E27FC236}">
                <a16:creationId xmlns:a16="http://schemas.microsoft.com/office/drawing/2014/main" id="{07E6BB52-FC16-E557-0552-CC434942860D}"/>
              </a:ext>
            </a:extLst>
          </p:cNvPr>
          <p:cNvSpPr/>
          <p:nvPr/>
        </p:nvSpPr>
        <p:spPr>
          <a:xfrm>
            <a:off x="5304953" y="2914176"/>
            <a:ext cx="978408" cy="484632"/>
          </a:xfrm>
          <a:prstGeom prst="rightArrow">
            <a:avLst/>
          </a:prstGeom>
          <a:solidFill>
            <a:srgbClr val="C0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B2F7983A-7404-CF7D-370A-8ACBED150649}"/>
              </a:ext>
            </a:extLst>
          </p:cNvPr>
          <p:cNvSpPr txBox="1"/>
          <p:nvPr/>
        </p:nvSpPr>
        <p:spPr>
          <a:xfrm>
            <a:off x="6999963" y="4611815"/>
            <a:ext cx="3808478" cy="307777"/>
          </a:xfrm>
          <a:prstGeom prst="rect">
            <a:avLst/>
          </a:prstGeom>
          <a:noFill/>
        </p:spPr>
        <p:txBody>
          <a:bodyPr wrap="none" rtlCol="0">
            <a:spAutoFit/>
          </a:bodyPr>
          <a:lstStyle/>
          <a:p>
            <a:r>
              <a:rPr lang="en-AU" sz="1400" dirty="0">
                <a:solidFill>
                  <a:schemeClr val="bg1"/>
                </a:solidFill>
              </a:rPr>
              <a:t>Different Level Generation in The Binding Of Isaac</a:t>
            </a:r>
          </a:p>
        </p:txBody>
      </p:sp>
      <p:pic>
        <p:nvPicPr>
          <p:cNvPr id="41" name="Audio 40">
            <a:hlinkClick r:id="" action="ppaction://media"/>
            <a:extLst>
              <a:ext uri="{FF2B5EF4-FFF2-40B4-BE49-F238E27FC236}">
                <a16:creationId xmlns:a16="http://schemas.microsoft.com/office/drawing/2014/main" id="{5CE64457-F852-9CD9-839D-A3B31EE824E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8597330"/>
      </p:ext>
    </p:extLst>
  </p:cSld>
  <p:clrMapOvr>
    <a:masterClrMapping/>
  </p:clrMapOvr>
  <mc:AlternateContent xmlns:mc="http://schemas.openxmlformats.org/markup-compatibility/2006">
    <mc:Choice xmlns:p14="http://schemas.microsoft.com/office/powerpoint/2010/main" Requires="p14">
      <p:transition spd="slow" p14:dur="2000" advTm="18593"/>
    </mc:Choice>
    <mc:Fallback>
      <p:transition spd="slow" advTm="18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424085" y="318872"/>
            <a:ext cx="7420531" cy="944044"/>
          </a:xfrm>
        </p:spPr>
        <p:txBody>
          <a:bodyPr>
            <a:normAutofit/>
          </a:bodyPr>
          <a:lstStyle/>
          <a:p>
            <a:pPr algn="ctr"/>
            <a:r>
              <a:rPr lang="en-AU" dirty="0">
                <a:solidFill>
                  <a:schemeClr val="bg1"/>
                </a:solidFill>
              </a:rPr>
              <a:t>Proc Gen In Rogue-Likes</a:t>
            </a:r>
          </a:p>
        </p:txBody>
      </p:sp>
      <p:sp>
        <p:nvSpPr>
          <p:cNvPr id="1072" name="Freeform: Shape 1071">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4" name="Freeform: Shape 1073">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6" name="Group 1075">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077" name="Freeform: Shape 1076">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8" name="Freeform: Shape 1077">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9" name="Freeform: Shape 1078">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0" name="Freeform: Shape 1079">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1" name="Freeform: Shape 1080">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2" name="Freeform: Shape 1081">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3" name="Freeform: Shape 1082">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Freeform: Shape 1083">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5" name="Freeform: Shape 1084">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6" name="Freeform: Shape 1085">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7" name="Freeform: Shape 1086">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8" name="Freeform: Shape 1087">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9" name="Freeform: Shape 1088">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12" name="Rectangle: Rounded Corners 11">
            <a:extLst>
              <a:ext uri="{FF2B5EF4-FFF2-40B4-BE49-F238E27FC236}">
                <a16:creationId xmlns:a16="http://schemas.microsoft.com/office/drawing/2014/main" id="{7C999534-EC32-E2BE-BFB5-57A7DE3C0EBA}"/>
              </a:ext>
            </a:extLst>
          </p:cNvPr>
          <p:cNvSpPr/>
          <p:nvPr/>
        </p:nvSpPr>
        <p:spPr>
          <a:xfrm>
            <a:off x="1459654" y="4861144"/>
            <a:ext cx="7655680" cy="1242935"/>
          </a:xfrm>
          <a:prstGeom prst="roundRect">
            <a:avLst>
              <a:gd name="adj" fmla="val 10000"/>
            </a:avLst>
          </a:prstGeom>
          <a:solidFill>
            <a:schemeClr val="bg2">
              <a:lumMod val="25000"/>
            </a:schemeClr>
          </a:solidFill>
        </p:spPr>
        <p:style>
          <a:lnRef idx="0">
            <a:schemeClr val="dk1">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txBody>
          <a:bodyPr/>
          <a:lstStyle/>
          <a:p>
            <a:endParaRPr lang="en-AU" dirty="0"/>
          </a:p>
          <a:p>
            <a:endParaRPr lang="en-AU" dirty="0"/>
          </a:p>
        </p:txBody>
      </p:sp>
      <p:sp>
        <p:nvSpPr>
          <p:cNvPr id="15" name="Rectangle 14">
            <a:extLst>
              <a:ext uri="{FF2B5EF4-FFF2-40B4-BE49-F238E27FC236}">
                <a16:creationId xmlns:a16="http://schemas.microsoft.com/office/drawing/2014/main" id="{FD4B8991-034C-7DE5-EB1D-19C531EE4D4F}"/>
              </a:ext>
            </a:extLst>
          </p:cNvPr>
          <p:cNvSpPr/>
          <p:nvPr/>
        </p:nvSpPr>
        <p:spPr>
          <a:xfrm>
            <a:off x="2895244" y="4861144"/>
            <a:ext cx="3781582" cy="12429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AU"/>
          </a:p>
        </p:txBody>
      </p:sp>
      <p:pic>
        <p:nvPicPr>
          <p:cNvPr id="5" name="Graphic 4" descr="Dice with solid fill">
            <a:extLst>
              <a:ext uri="{FF2B5EF4-FFF2-40B4-BE49-F238E27FC236}">
                <a16:creationId xmlns:a16="http://schemas.microsoft.com/office/drawing/2014/main" id="{2B1C3429-3B73-CE7F-D586-46302723DB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6400" y="4990601"/>
            <a:ext cx="914400" cy="914400"/>
          </a:xfrm>
          <a:prstGeom prst="rect">
            <a:avLst/>
          </a:prstGeom>
        </p:spPr>
      </p:pic>
      <p:pic>
        <p:nvPicPr>
          <p:cNvPr id="4" name="Graphic 3" descr="Maze with solid fill">
            <a:extLst>
              <a:ext uri="{FF2B5EF4-FFF2-40B4-BE49-F238E27FC236}">
                <a16:creationId xmlns:a16="http://schemas.microsoft.com/office/drawing/2014/main" id="{283A11D6-E8CA-5ED2-D6C1-232F0044C7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1120" y="4891206"/>
            <a:ext cx="914400" cy="914400"/>
          </a:xfrm>
          <a:prstGeom prst="rect">
            <a:avLst/>
          </a:prstGeom>
        </p:spPr>
      </p:pic>
      <p:pic>
        <p:nvPicPr>
          <p:cNvPr id="7" name="Graphic 6" descr="Trophy with solid fill">
            <a:extLst>
              <a:ext uri="{FF2B5EF4-FFF2-40B4-BE49-F238E27FC236}">
                <a16:creationId xmlns:a16="http://schemas.microsoft.com/office/drawing/2014/main" id="{EC664749-FF6A-3D9B-F08C-3BFC3E76F3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79386" y="4956620"/>
            <a:ext cx="914400" cy="914400"/>
          </a:xfrm>
          <a:prstGeom prst="rect">
            <a:avLst/>
          </a:prstGeom>
        </p:spPr>
      </p:pic>
      <p:sp>
        <p:nvSpPr>
          <p:cNvPr id="8" name="TextBox 7">
            <a:extLst>
              <a:ext uri="{FF2B5EF4-FFF2-40B4-BE49-F238E27FC236}">
                <a16:creationId xmlns:a16="http://schemas.microsoft.com/office/drawing/2014/main" id="{63A789BE-99E1-DAA3-802C-7C03DFADAA96}"/>
              </a:ext>
            </a:extLst>
          </p:cNvPr>
          <p:cNvSpPr txBox="1"/>
          <p:nvPr/>
        </p:nvSpPr>
        <p:spPr>
          <a:xfrm flipH="1">
            <a:off x="1694858" y="5720335"/>
            <a:ext cx="984998" cy="369332"/>
          </a:xfrm>
          <a:prstGeom prst="rect">
            <a:avLst/>
          </a:prstGeom>
          <a:noFill/>
        </p:spPr>
        <p:txBody>
          <a:bodyPr wrap="square" rtlCol="0">
            <a:spAutoFit/>
          </a:bodyPr>
          <a:lstStyle/>
          <a:p>
            <a:r>
              <a:rPr lang="en-AU" dirty="0">
                <a:solidFill>
                  <a:schemeClr val="bg1"/>
                </a:solidFill>
              </a:rPr>
              <a:t>Random</a:t>
            </a:r>
          </a:p>
        </p:txBody>
      </p:sp>
      <p:sp>
        <p:nvSpPr>
          <p:cNvPr id="9" name="TextBox 8">
            <a:extLst>
              <a:ext uri="{FF2B5EF4-FFF2-40B4-BE49-F238E27FC236}">
                <a16:creationId xmlns:a16="http://schemas.microsoft.com/office/drawing/2014/main" id="{520B6D33-9D39-5FB0-6372-0207B4534B6E}"/>
              </a:ext>
            </a:extLst>
          </p:cNvPr>
          <p:cNvSpPr txBox="1"/>
          <p:nvPr/>
        </p:nvSpPr>
        <p:spPr>
          <a:xfrm flipH="1">
            <a:off x="3447494" y="5733957"/>
            <a:ext cx="984998" cy="369332"/>
          </a:xfrm>
          <a:prstGeom prst="rect">
            <a:avLst/>
          </a:prstGeom>
          <a:noFill/>
        </p:spPr>
        <p:txBody>
          <a:bodyPr wrap="square" rtlCol="0">
            <a:spAutoFit/>
          </a:bodyPr>
          <a:lstStyle/>
          <a:p>
            <a:pPr algn="ctr"/>
            <a:r>
              <a:rPr lang="en-AU" dirty="0">
                <a:solidFill>
                  <a:schemeClr val="bg1"/>
                </a:solidFill>
              </a:rPr>
              <a:t>Levels</a:t>
            </a:r>
          </a:p>
        </p:txBody>
      </p:sp>
      <p:sp>
        <p:nvSpPr>
          <p:cNvPr id="10" name="TextBox 9">
            <a:extLst>
              <a:ext uri="{FF2B5EF4-FFF2-40B4-BE49-F238E27FC236}">
                <a16:creationId xmlns:a16="http://schemas.microsoft.com/office/drawing/2014/main" id="{65FD0B6E-6D1A-F9BA-CCFD-6545FE376453}"/>
              </a:ext>
            </a:extLst>
          </p:cNvPr>
          <p:cNvSpPr txBox="1"/>
          <p:nvPr/>
        </p:nvSpPr>
        <p:spPr>
          <a:xfrm flipH="1">
            <a:off x="5192778" y="5780722"/>
            <a:ext cx="984998" cy="369332"/>
          </a:xfrm>
          <a:prstGeom prst="rect">
            <a:avLst/>
          </a:prstGeom>
          <a:noFill/>
        </p:spPr>
        <p:txBody>
          <a:bodyPr wrap="square" rtlCol="0">
            <a:spAutoFit/>
          </a:bodyPr>
          <a:lstStyle/>
          <a:p>
            <a:pPr algn="ctr"/>
            <a:r>
              <a:rPr lang="en-AU" dirty="0">
                <a:solidFill>
                  <a:schemeClr val="bg1"/>
                </a:solidFill>
              </a:rPr>
              <a:t>Items</a:t>
            </a:r>
          </a:p>
        </p:txBody>
      </p:sp>
      <p:pic>
        <p:nvPicPr>
          <p:cNvPr id="13" name="Graphic 12" descr="Add with solid fill">
            <a:extLst>
              <a:ext uri="{FF2B5EF4-FFF2-40B4-BE49-F238E27FC236}">
                <a16:creationId xmlns:a16="http://schemas.microsoft.com/office/drawing/2014/main" id="{8A6F3993-9F51-BADF-7B14-FA00BB234F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85464" y="5223823"/>
            <a:ext cx="480002" cy="480002"/>
          </a:xfrm>
          <a:prstGeom prst="rect">
            <a:avLst/>
          </a:prstGeom>
        </p:spPr>
      </p:pic>
      <p:pic>
        <p:nvPicPr>
          <p:cNvPr id="19" name="Graphic 18" descr="Add with solid fill">
            <a:extLst>
              <a:ext uri="{FF2B5EF4-FFF2-40B4-BE49-F238E27FC236}">
                <a16:creationId xmlns:a16="http://schemas.microsoft.com/office/drawing/2014/main" id="{D7879695-D58B-A4FC-5695-2E660B6C9B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918" y="5240333"/>
            <a:ext cx="480002" cy="480002"/>
          </a:xfrm>
          <a:prstGeom prst="rect">
            <a:avLst/>
          </a:prstGeom>
        </p:spPr>
      </p:pic>
      <p:sp>
        <p:nvSpPr>
          <p:cNvPr id="20" name="TextBox 19">
            <a:extLst>
              <a:ext uri="{FF2B5EF4-FFF2-40B4-BE49-F238E27FC236}">
                <a16:creationId xmlns:a16="http://schemas.microsoft.com/office/drawing/2014/main" id="{57DDC9C0-0595-B946-736D-824A907E7030}"/>
              </a:ext>
            </a:extLst>
          </p:cNvPr>
          <p:cNvSpPr txBox="1"/>
          <p:nvPr/>
        </p:nvSpPr>
        <p:spPr>
          <a:xfrm flipH="1">
            <a:off x="6194107" y="4995293"/>
            <a:ext cx="984998" cy="923330"/>
          </a:xfrm>
          <a:prstGeom prst="rect">
            <a:avLst/>
          </a:prstGeom>
          <a:noFill/>
        </p:spPr>
        <p:txBody>
          <a:bodyPr wrap="square" rtlCol="0">
            <a:spAutoFit/>
          </a:bodyPr>
          <a:lstStyle/>
          <a:p>
            <a:pPr algn="ctr"/>
            <a:r>
              <a:rPr lang="en-AU" sz="5400" b="1" dirty="0">
                <a:solidFill>
                  <a:schemeClr val="bg1"/>
                </a:solidFill>
              </a:rPr>
              <a:t>=</a:t>
            </a:r>
            <a:endParaRPr lang="en-AU" b="1" dirty="0">
              <a:solidFill>
                <a:schemeClr val="bg1"/>
              </a:solidFill>
            </a:endParaRPr>
          </a:p>
        </p:txBody>
      </p:sp>
      <p:sp>
        <p:nvSpPr>
          <p:cNvPr id="21" name="TextBox 20">
            <a:extLst>
              <a:ext uri="{FF2B5EF4-FFF2-40B4-BE49-F238E27FC236}">
                <a16:creationId xmlns:a16="http://schemas.microsoft.com/office/drawing/2014/main" id="{0C6FD25E-F789-9DE6-9E41-8C2320D5896A}"/>
              </a:ext>
            </a:extLst>
          </p:cNvPr>
          <p:cNvSpPr txBox="1"/>
          <p:nvPr/>
        </p:nvSpPr>
        <p:spPr>
          <a:xfrm flipH="1">
            <a:off x="6835674" y="5187946"/>
            <a:ext cx="2219878" cy="584775"/>
          </a:xfrm>
          <a:prstGeom prst="rect">
            <a:avLst/>
          </a:prstGeom>
          <a:noFill/>
        </p:spPr>
        <p:txBody>
          <a:bodyPr wrap="square" rtlCol="0">
            <a:spAutoFit/>
          </a:bodyPr>
          <a:lstStyle/>
          <a:p>
            <a:pPr algn="ctr"/>
            <a:r>
              <a:rPr lang="en-AU" sz="3200" dirty="0">
                <a:solidFill>
                  <a:schemeClr val="bg1"/>
                </a:solidFill>
              </a:rPr>
              <a:t>Rogue-Like</a:t>
            </a:r>
          </a:p>
        </p:txBody>
      </p:sp>
      <p:sp>
        <p:nvSpPr>
          <p:cNvPr id="23" name="Content Placeholder 5">
            <a:extLst>
              <a:ext uri="{FF2B5EF4-FFF2-40B4-BE49-F238E27FC236}">
                <a16:creationId xmlns:a16="http://schemas.microsoft.com/office/drawing/2014/main" id="{657B6569-DFDA-FF4C-AF4E-26EE6603384B}"/>
              </a:ext>
            </a:extLst>
          </p:cNvPr>
          <p:cNvSpPr>
            <a:spLocks noGrp="1"/>
          </p:cNvSpPr>
          <p:nvPr>
            <p:ph idx="1"/>
          </p:nvPr>
        </p:nvSpPr>
        <p:spPr>
          <a:xfrm>
            <a:off x="1459654" y="1581788"/>
            <a:ext cx="4974771" cy="5534019"/>
          </a:xfrm>
        </p:spPr>
        <p:txBody>
          <a:bodyPr>
            <a:normAutofit/>
          </a:bodyPr>
          <a:lstStyle/>
          <a:p>
            <a:pPr marL="0" indent="0">
              <a:buNone/>
            </a:pPr>
            <a:r>
              <a:rPr lang="en-AU" dirty="0">
                <a:solidFill>
                  <a:schemeClr val="bg1"/>
                </a:solidFill>
              </a:rPr>
              <a:t>Shared Features In Rogue-Likes:</a:t>
            </a:r>
          </a:p>
          <a:p>
            <a:r>
              <a:rPr lang="en-AU" dirty="0">
                <a:solidFill>
                  <a:schemeClr val="bg1"/>
                </a:solidFill>
              </a:rPr>
              <a:t>Proc Gen for:</a:t>
            </a:r>
          </a:p>
          <a:p>
            <a:pPr lvl="1"/>
            <a:r>
              <a:rPr lang="en-AU" dirty="0">
                <a:solidFill>
                  <a:schemeClr val="bg1"/>
                </a:solidFill>
              </a:rPr>
              <a:t>Levels</a:t>
            </a:r>
          </a:p>
          <a:p>
            <a:pPr lvl="1"/>
            <a:r>
              <a:rPr lang="en-AU" dirty="0">
                <a:solidFill>
                  <a:schemeClr val="bg1"/>
                </a:solidFill>
              </a:rPr>
              <a:t>Items/Rewards</a:t>
            </a:r>
          </a:p>
          <a:p>
            <a:r>
              <a:rPr lang="en-AU" dirty="0">
                <a:solidFill>
                  <a:schemeClr val="bg1"/>
                </a:solidFill>
              </a:rPr>
              <a:t>Different every time</a:t>
            </a:r>
          </a:p>
          <a:p>
            <a:r>
              <a:rPr lang="en-AU" dirty="0">
                <a:solidFill>
                  <a:schemeClr val="bg1"/>
                </a:solidFill>
              </a:rPr>
              <a:t>Perma Death</a:t>
            </a:r>
          </a:p>
        </p:txBody>
      </p:sp>
      <p:pic>
        <p:nvPicPr>
          <p:cNvPr id="63" name="Audio 62">
            <a:hlinkClick r:id="" action="ppaction://media"/>
            <a:extLst>
              <a:ext uri="{FF2B5EF4-FFF2-40B4-BE49-F238E27FC236}">
                <a16:creationId xmlns:a16="http://schemas.microsoft.com/office/drawing/2014/main" id="{100637D2-AA77-EFB0-E31E-940BCD530043}"/>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54393810"/>
      </p:ext>
    </p:extLst>
  </p:cSld>
  <p:clrMapOvr>
    <a:masterClrMapping/>
  </p:clrMapOvr>
  <mc:AlternateContent xmlns:mc="http://schemas.openxmlformats.org/markup-compatibility/2006">
    <mc:Choice xmlns:p14="http://schemas.microsoft.com/office/powerpoint/2010/main" Requires="p14">
      <p:transition spd="slow" p14:dur="2000" advTm="20496"/>
    </mc:Choice>
    <mc:Fallback>
      <p:transition spd="slow" advTm="20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424085" y="318872"/>
            <a:ext cx="7420531" cy="944044"/>
          </a:xfrm>
        </p:spPr>
        <p:txBody>
          <a:bodyPr>
            <a:normAutofit/>
          </a:bodyPr>
          <a:lstStyle/>
          <a:p>
            <a:pPr algn="ctr"/>
            <a:r>
              <a:rPr lang="en-AU" dirty="0">
                <a:solidFill>
                  <a:schemeClr val="bg1"/>
                </a:solidFill>
              </a:rPr>
              <a:t>Proc Gen Level Types</a:t>
            </a:r>
          </a:p>
        </p:txBody>
      </p:sp>
      <p:sp>
        <p:nvSpPr>
          <p:cNvPr id="1072" name="Freeform: Shape 1071">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4" name="Freeform: Shape 1073">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6" name="Group 1075">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077" name="Freeform: Shape 1076">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8" name="Freeform: Shape 1077">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9" name="Freeform: Shape 1078">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0" name="Freeform: Shape 1079">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1" name="Freeform: Shape 1080">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2" name="Freeform: Shape 1081">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3" name="Freeform: Shape 1082">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Freeform: Shape 1083">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5" name="Freeform: Shape 1084">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6" name="Freeform: Shape 1085">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7" name="Freeform: Shape 1086">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8" name="Freeform: Shape 1087">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9" name="Freeform: Shape 1088">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11" name="TextBox 10">
            <a:extLst>
              <a:ext uri="{FF2B5EF4-FFF2-40B4-BE49-F238E27FC236}">
                <a16:creationId xmlns:a16="http://schemas.microsoft.com/office/drawing/2014/main" id="{9B3A5BA5-0D7D-9984-AD7B-91EA068223E8}"/>
              </a:ext>
            </a:extLst>
          </p:cNvPr>
          <p:cNvSpPr txBox="1"/>
          <p:nvPr/>
        </p:nvSpPr>
        <p:spPr>
          <a:xfrm>
            <a:off x="1180122" y="5080485"/>
            <a:ext cx="3191708" cy="369332"/>
          </a:xfrm>
          <a:prstGeom prst="rect">
            <a:avLst/>
          </a:prstGeom>
          <a:noFill/>
        </p:spPr>
        <p:txBody>
          <a:bodyPr wrap="none" rtlCol="0">
            <a:spAutoFit/>
          </a:bodyPr>
          <a:lstStyle/>
          <a:p>
            <a:r>
              <a:rPr lang="en-AU" dirty="0">
                <a:solidFill>
                  <a:schemeClr val="bg1"/>
                </a:solidFill>
              </a:rPr>
              <a:t>Random Levels With Basic Rules</a:t>
            </a:r>
          </a:p>
        </p:txBody>
      </p:sp>
      <p:sp>
        <p:nvSpPr>
          <p:cNvPr id="14" name="TextBox 13">
            <a:extLst>
              <a:ext uri="{FF2B5EF4-FFF2-40B4-BE49-F238E27FC236}">
                <a16:creationId xmlns:a16="http://schemas.microsoft.com/office/drawing/2014/main" id="{585C0506-FAAE-C3BC-9A57-EB9AA5F234FF}"/>
              </a:ext>
            </a:extLst>
          </p:cNvPr>
          <p:cNvSpPr txBox="1"/>
          <p:nvPr/>
        </p:nvSpPr>
        <p:spPr>
          <a:xfrm>
            <a:off x="5391656" y="2952516"/>
            <a:ext cx="603820" cy="584775"/>
          </a:xfrm>
          <a:prstGeom prst="rect">
            <a:avLst/>
          </a:prstGeom>
          <a:noFill/>
        </p:spPr>
        <p:txBody>
          <a:bodyPr wrap="none" rtlCol="0">
            <a:spAutoFit/>
          </a:bodyPr>
          <a:lstStyle/>
          <a:p>
            <a:r>
              <a:rPr lang="en-AU" sz="3200" dirty="0">
                <a:solidFill>
                  <a:schemeClr val="bg1"/>
                </a:solidFill>
              </a:rPr>
              <a:t>VS</a:t>
            </a:r>
            <a:endParaRPr lang="en-AU" dirty="0">
              <a:solidFill>
                <a:schemeClr val="bg1"/>
              </a:solidFill>
            </a:endParaRPr>
          </a:p>
        </p:txBody>
      </p:sp>
      <p:sp>
        <p:nvSpPr>
          <p:cNvPr id="16" name="TextBox 15">
            <a:extLst>
              <a:ext uri="{FF2B5EF4-FFF2-40B4-BE49-F238E27FC236}">
                <a16:creationId xmlns:a16="http://schemas.microsoft.com/office/drawing/2014/main" id="{7D7BCE4E-3D01-B4F3-D931-DAF9BC574021}"/>
              </a:ext>
            </a:extLst>
          </p:cNvPr>
          <p:cNvSpPr txBox="1"/>
          <p:nvPr/>
        </p:nvSpPr>
        <p:spPr>
          <a:xfrm>
            <a:off x="6994548" y="5135560"/>
            <a:ext cx="3668761" cy="369332"/>
          </a:xfrm>
          <a:prstGeom prst="rect">
            <a:avLst/>
          </a:prstGeom>
          <a:noFill/>
        </p:spPr>
        <p:txBody>
          <a:bodyPr wrap="none" rtlCol="0">
            <a:spAutoFit/>
          </a:bodyPr>
          <a:lstStyle/>
          <a:p>
            <a:r>
              <a:rPr lang="en-AU" dirty="0">
                <a:solidFill>
                  <a:schemeClr val="bg1"/>
                </a:solidFill>
              </a:rPr>
              <a:t>Strict Structure With Slight Variations</a:t>
            </a:r>
          </a:p>
        </p:txBody>
      </p:sp>
      <p:pic>
        <p:nvPicPr>
          <p:cNvPr id="2050" name="Picture 2" descr="UnderMine 1.0 Update — UnderMine - Action-Adventure Roguelike">
            <a:extLst>
              <a:ext uri="{FF2B5EF4-FFF2-40B4-BE49-F238E27FC236}">
                <a16:creationId xmlns:a16="http://schemas.microsoft.com/office/drawing/2014/main" id="{C2FF048A-4B6C-FF84-D285-4F76FDB472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799" t="35009" r="2014" b="3498"/>
          <a:stretch/>
        </p:blipFill>
        <p:spPr bwMode="auto">
          <a:xfrm>
            <a:off x="792226" y="1360794"/>
            <a:ext cx="4136390" cy="36326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ngeon Generation in Enter The Gungeon – BorisTheBrave.Com">
            <a:extLst>
              <a:ext uri="{FF2B5EF4-FFF2-40B4-BE49-F238E27FC236}">
                <a16:creationId xmlns:a16="http://schemas.microsoft.com/office/drawing/2014/main" id="{B4DD390A-6909-269D-A573-47C0AADA96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8517" y="1262916"/>
            <a:ext cx="5552741" cy="3766463"/>
          </a:xfrm>
          <a:prstGeom prst="rect">
            <a:avLst/>
          </a:prstGeom>
          <a:noFill/>
          <a:extLst>
            <a:ext uri="{909E8E84-426E-40DD-AFC4-6F175D3DCCD1}">
              <a14:hiddenFill xmlns:a14="http://schemas.microsoft.com/office/drawing/2010/main">
                <a:solidFill>
                  <a:srgbClr val="FFFFFF"/>
                </a:solidFill>
              </a14:hiddenFill>
            </a:ext>
          </a:extLst>
        </p:spPr>
      </p:pic>
      <p:pic>
        <p:nvPicPr>
          <p:cNvPr id="41" name="Audio 40">
            <a:hlinkClick r:id="" action="ppaction://media"/>
            <a:extLst>
              <a:ext uri="{FF2B5EF4-FFF2-40B4-BE49-F238E27FC236}">
                <a16:creationId xmlns:a16="http://schemas.microsoft.com/office/drawing/2014/main" id="{380369E8-92B3-8722-7FA9-70A85BB185D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3166961"/>
      </p:ext>
    </p:extLst>
  </p:cSld>
  <p:clrMapOvr>
    <a:masterClrMapping/>
  </p:clrMapOvr>
  <mc:AlternateContent xmlns:mc="http://schemas.openxmlformats.org/markup-compatibility/2006">
    <mc:Choice xmlns:p14="http://schemas.microsoft.com/office/powerpoint/2010/main" Requires="p14">
      <p:transition spd="slow" p14:dur="2000" advTm="21199"/>
    </mc:Choice>
    <mc:Fallback>
      <p:transition spd="slow" advTm="21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6" name="Rectangle 109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8" name="Group 1097">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099" name="Rectangle 1098">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2" name="Rectangle 1101">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740584" y="859808"/>
            <a:ext cx="3543197" cy="2878986"/>
          </a:xfrm>
        </p:spPr>
        <p:txBody>
          <a:bodyPr>
            <a:normAutofit/>
          </a:bodyPr>
          <a:lstStyle/>
          <a:p>
            <a:pPr algn="ctr"/>
            <a:r>
              <a:rPr lang="en-AU" dirty="0">
                <a:solidFill>
                  <a:schemeClr val="bg1"/>
                </a:solidFill>
              </a:rPr>
              <a:t>Project Outline</a:t>
            </a:r>
          </a:p>
        </p:txBody>
      </p:sp>
      <p:grpSp>
        <p:nvGrpSpPr>
          <p:cNvPr id="1104"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105" name="Freeform: Shape 1104">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1119"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1120" name="Freeform: Shape 1119">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1134" name="Content Placeholder 5">
            <a:extLst>
              <a:ext uri="{FF2B5EF4-FFF2-40B4-BE49-F238E27FC236}">
                <a16:creationId xmlns:a16="http://schemas.microsoft.com/office/drawing/2014/main" id="{A23203E8-8623-E0ED-9659-9CAE12D0993A}"/>
              </a:ext>
            </a:extLst>
          </p:cNvPr>
          <p:cNvGraphicFramePr>
            <a:graphicFrameLocks noGrp="1"/>
          </p:cNvGraphicFramePr>
          <p:nvPr>
            <p:ph idx="1"/>
            <p:extLst>
              <p:ext uri="{D42A27DB-BD31-4B8C-83A1-F6EECF244321}">
                <p14:modId xmlns:p14="http://schemas.microsoft.com/office/powerpoint/2010/main" val="3843198287"/>
              </p:ext>
            </p:extLst>
          </p:nvPr>
        </p:nvGraphicFramePr>
        <p:xfrm>
          <a:off x="5854066" y="1271338"/>
          <a:ext cx="4974771" cy="55340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itle 1">
            <a:extLst>
              <a:ext uri="{FF2B5EF4-FFF2-40B4-BE49-F238E27FC236}">
                <a16:creationId xmlns:a16="http://schemas.microsoft.com/office/drawing/2014/main" id="{EF8D5555-F309-D6E3-65B8-3E360E1685E5}"/>
              </a:ext>
            </a:extLst>
          </p:cNvPr>
          <p:cNvSpPr txBox="1">
            <a:spLocks/>
          </p:cNvSpPr>
          <p:nvPr/>
        </p:nvSpPr>
        <p:spPr>
          <a:xfrm>
            <a:off x="3686329" y="600181"/>
            <a:ext cx="7420531" cy="9440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dirty="0">
                <a:solidFill>
                  <a:schemeClr val="bg1"/>
                </a:solidFill>
              </a:rPr>
              <a:t>Learning Goals:</a:t>
            </a:r>
          </a:p>
        </p:txBody>
      </p:sp>
      <p:pic>
        <p:nvPicPr>
          <p:cNvPr id="32" name="Audio 31">
            <a:hlinkClick r:id="" action="ppaction://media"/>
            <a:extLst>
              <a:ext uri="{FF2B5EF4-FFF2-40B4-BE49-F238E27FC236}">
                <a16:creationId xmlns:a16="http://schemas.microsoft.com/office/drawing/2014/main" id="{F8AFB6D0-D2B4-877A-5B61-8987B41ACDB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9484369"/>
      </p:ext>
    </p:extLst>
  </p:cSld>
  <p:clrMapOvr>
    <a:masterClrMapping/>
  </p:clrMapOvr>
  <mc:AlternateContent xmlns:mc="http://schemas.openxmlformats.org/markup-compatibility/2006">
    <mc:Choice xmlns:p14="http://schemas.microsoft.com/office/powerpoint/2010/main" Requires="p14">
      <p:transition spd="slow" p14:dur="2000" advTm="31504"/>
    </mc:Choice>
    <mc:Fallback>
      <p:transition spd="slow" advTm="3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20560-3EAA-0868-8635-8ECC638A4D74}"/>
              </a:ext>
            </a:extLst>
          </p:cNvPr>
          <p:cNvSpPr>
            <a:spLocks noGrp="1"/>
          </p:cNvSpPr>
          <p:nvPr>
            <p:ph type="title"/>
          </p:nvPr>
        </p:nvSpPr>
        <p:spPr>
          <a:xfrm>
            <a:off x="-501123" y="289251"/>
            <a:ext cx="7420531" cy="944044"/>
          </a:xfrm>
        </p:spPr>
        <p:txBody>
          <a:bodyPr>
            <a:normAutofit/>
          </a:bodyPr>
          <a:lstStyle/>
          <a:p>
            <a:pPr algn="ctr"/>
            <a:r>
              <a:rPr lang="en-AU" dirty="0">
                <a:solidFill>
                  <a:schemeClr val="bg1"/>
                </a:solidFill>
              </a:rPr>
              <a:t>Why Learn This?</a:t>
            </a:r>
          </a:p>
        </p:txBody>
      </p:sp>
      <p:sp>
        <p:nvSpPr>
          <p:cNvPr id="1072" name="Freeform: Shape 1071">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4" name="Freeform: Shape 1073">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6" name="Group 1075">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077" name="Freeform: Shape 1076">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8" name="Freeform: Shape 1077">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9" name="Freeform: Shape 1078">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0" name="Freeform: Shape 1079">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1" name="Freeform: Shape 1080">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2" name="Freeform: Shape 1081">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3" name="Freeform: Shape 1082">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Freeform: Shape 1083">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5" name="Freeform: Shape 1084">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6" name="Freeform: Shape 1085">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7" name="Freeform: Shape 1086">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8" name="Freeform: Shape 1087">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9" name="Freeform: Shape 1088">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pic>
        <p:nvPicPr>
          <p:cNvPr id="3074" name="Picture 2" descr="i love lettering. Heart illustration. Happy Valentine's Day.Vector  illustration. EPS 10 5389439 Vector Art at Vecteezy">
            <a:extLst>
              <a:ext uri="{FF2B5EF4-FFF2-40B4-BE49-F238E27FC236}">
                <a16:creationId xmlns:a16="http://schemas.microsoft.com/office/drawing/2014/main" id="{483AB613-5631-F652-1482-D11F8276B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9691" y="3107345"/>
            <a:ext cx="3120612" cy="31206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527B7B-9464-78D9-C070-616CCAC5002E}"/>
              </a:ext>
            </a:extLst>
          </p:cNvPr>
          <p:cNvSpPr txBox="1"/>
          <p:nvPr/>
        </p:nvSpPr>
        <p:spPr>
          <a:xfrm>
            <a:off x="8108501" y="5186492"/>
            <a:ext cx="2651924" cy="646331"/>
          </a:xfrm>
          <a:prstGeom prst="rect">
            <a:avLst/>
          </a:prstGeom>
          <a:noFill/>
        </p:spPr>
        <p:txBody>
          <a:bodyPr wrap="square" rtlCol="0">
            <a:spAutoFit/>
          </a:bodyPr>
          <a:lstStyle/>
          <a:p>
            <a:pPr algn="ctr"/>
            <a:r>
              <a:rPr lang="en-AU" sz="3600" b="1" dirty="0"/>
              <a:t>Rogue-Likes</a:t>
            </a:r>
            <a:endParaRPr lang="en-AU" b="1" dirty="0"/>
          </a:p>
        </p:txBody>
      </p:sp>
      <p:sp>
        <p:nvSpPr>
          <p:cNvPr id="4" name="Content Placeholder 5">
            <a:extLst>
              <a:ext uri="{FF2B5EF4-FFF2-40B4-BE49-F238E27FC236}">
                <a16:creationId xmlns:a16="http://schemas.microsoft.com/office/drawing/2014/main" id="{22325FFC-CDC3-007D-7731-A49C5791AABC}"/>
              </a:ext>
            </a:extLst>
          </p:cNvPr>
          <p:cNvSpPr>
            <a:spLocks noGrp="1"/>
          </p:cNvSpPr>
          <p:nvPr>
            <p:ph idx="1"/>
          </p:nvPr>
        </p:nvSpPr>
        <p:spPr>
          <a:xfrm>
            <a:off x="1487434" y="1233295"/>
            <a:ext cx="4974771" cy="5534019"/>
          </a:xfrm>
        </p:spPr>
        <p:txBody>
          <a:bodyPr>
            <a:normAutofit/>
          </a:bodyPr>
          <a:lstStyle/>
          <a:p>
            <a:pPr marL="0" indent="0">
              <a:buNone/>
            </a:pPr>
            <a:r>
              <a:rPr lang="en-AU" dirty="0">
                <a:solidFill>
                  <a:schemeClr val="bg1"/>
                </a:solidFill>
              </a:rPr>
              <a:t>I want:</a:t>
            </a:r>
          </a:p>
          <a:p>
            <a:r>
              <a:rPr lang="en-AU" dirty="0">
                <a:solidFill>
                  <a:schemeClr val="bg1"/>
                </a:solidFill>
              </a:rPr>
              <a:t>Make my own Rogue-Like</a:t>
            </a:r>
          </a:p>
          <a:p>
            <a:pPr marL="457200" lvl="1" indent="0">
              <a:buNone/>
            </a:pPr>
            <a:endParaRPr lang="en-AU" dirty="0">
              <a:solidFill>
                <a:schemeClr val="bg1"/>
              </a:solidFill>
            </a:endParaRPr>
          </a:p>
          <a:p>
            <a:pPr marL="457200" lvl="1" indent="0">
              <a:buNone/>
            </a:pPr>
            <a:endParaRPr lang="en-AU" dirty="0">
              <a:solidFill>
                <a:schemeClr val="bg1"/>
              </a:solidFill>
            </a:endParaRPr>
          </a:p>
          <a:p>
            <a:pPr marL="457200" lvl="1" indent="0">
              <a:buNone/>
            </a:pPr>
            <a:r>
              <a:rPr lang="en-AU" dirty="0">
                <a:solidFill>
                  <a:schemeClr val="bg1"/>
                </a:solidFill>
              </a:rPr>
              <a:t>		</a:t>
            </a:r>
            <a:r>
              <a:rPr lang="en-AU" sz="3600" b="1" dirty="0">
                <a:solidFill>
                  <a:schemeClr val="bg1"/>
                </a:solidFill>
              </a:rPr>
              <a:t>+</a:t>
            </a:r>
          </a:p>
          <a:p>
            <a:pPr marL="457200" lvl="1" indent="0">
              <a:buNone/>
            </a:pPr>
            <a:endParaRPr lang="en-AU" dirty="0">
              <a:solidFill>
                <a:schemeClr val="bg1"/>
              </a:solidFill>
            </a:endParaRPr>
          </a:p>
          <a:p>
            <a:pPr marL="457200" lvl="1" indent="0">
              <a:buNone/>
            </a:pPr>
            <a:endParaRPr lang="en-AU" dirty="0">
              <a:solidFill>
                <a:schemeClr val="bg1"/>
              </a:solidFill>
            </a:endParaRPr>
          </a:p>
          <a:p>
            <a:r>
              <a:rPr lang="en-AU" dirty="0">
                <a:solidFill>
                  <a:schemeClr val="bg1"/>
                </a:solidFill>
              </a:rPr>
              <a:t>Reactive Levels</a:t>
            </a:r>
          </a:p>
        </p:txBody>
      </p:sp>
      <p:pic>
        <p:nvPicPr>
          <p:cNvPr id="30" name="Audio 29">
            <a:hlinkClick r:id="" action="ppaction://media"/>
            <a:extLst>
              <a:ext uri="{FF2B5EF4-FFF2-40B4-BE49-F238E27FC236}">
                <a16:creationId xmlns:a16="http://schemas.microsoft.com/office/drawing/2014/main" id="{6BED8B0B-6979-0F8E-06E0-2CA04F01D58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3461205"/>
      </p:ext>
    </p:extLst>
  </p:cSld>
  <p:clrMapOvr>
    <a:masterClrMapping/>
  </p:clrMapOvr>
  <mc:AlternateContent xmlns:mc="http://schemas.openxmlformats.org/markup-compatibility/2006">
    <mc:Choice xmlns:p14="http://schemas.microsoft.com/office/powerpoint/2010/main" Requires="p14">
      <p:transition spd="slow" p14:dur="2000" advTm="42883"/>
    </mc:Choice>
    <mc:Fallback>
      <p:transition spd="slow" advTm="42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3|0.7|6.2|1.8|6.5|1.3|1.6|2.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TotalTime>
  <Words>1235</Words>
  <Application>Microsoft Office PowerPoint</Application>
  <PresentationFormat>Widescreen</PresentationFormat>
  <Paragraphs>120</Paragraphs>
  <Slides>12</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Procedural Generation</vt:lpstr>
      <vt:lpstr>What is Procedural Generation</vt:lpstr>
      <vt:lpstr>How It Started</vt:lpstr>
      <vt:lpstr>How It’s Done</vt:lpstr>
      <vt:lpstr>Focus Topic = Level Generation</vt:lpstr>
      <vt:lpstr>Proc Gen In Rogue-Likes</vt:lpstr>
      <vt:lpstr>Proc Gen Level Types</vt:lpstr>
      <vt:lpstr>Project Outline</vt:lpstr>
      <vt:lpstr>Why Learn This?</vt:lpstr>
      <vt:lpstr>What Does This Mean?</vt:lpstr>
      <vt:lpstr>Deliverables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Procedural Generation</dc:title>
  <dc:creator>Edgar Murga Garcia De Leon</dc:creator>
  <cp:lastModifiedBy>Edgar Murga Garcia De Leon</cp:lastModifiedBy>
  <cp:revision>2</cp:revision>
  <dcterms:created xsi:type="dcterms:W3CDTF">2023-08-23T08:13:15Z</dcterms:created>
  <dcterms:modified xsi:type="dcterms:W3CDTF">2023-08-24T13:07:11Z</dcterms:modified>
</cp:coreProperties>
</file>